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99" r:id="rId2"/>
    <p:sldId id="290" r:id="rId3"/>
    <p:sldId id="291" r:id="rId4"/>
    <p:sldId id="284" r:id="rId5"/>
    <p:sldId id="257" r:id="rId6"/>
    <p:sldId id="260" r:id="rId7"/>
    <p:sldId id="259" r:id="rId8"/>
    <p:sldId id="265" r:id="rId9"/>
    <p:sldId id="262" r:id="rId10"/>
    <p:sldId id="266" r:id="rId11"/>
    <p:sldId id="261" r:id="rId12"/>
    <p:sldId id="267" r:id="rId13"/>
    <p:sldId id="263" r:id="rId14"/>
    <p:sldId id="292" r:id="rId15"/>
    <p:sldId id="275" r:id="rId16"/>
    <p:sldId id="276" r:id="rId17"/>
    <p:sldId id="277" r:id="rId18"/>
    <p:sldId id="278" r:id="rId19"/>
    <p:sldId id="279" r:id="rId20"/>
    <p:sldId id="282" r:id="rId21"/>
    <p:sldId id="280" r:id="rId22"/>
    <p:sldId id="281" r:id="rId23"/>
    <p:sldId id="283" r:id="rId24"/>
    <p:sldId id="296" r:id="rId25"/>
    <p:sldId id="298" r:id="rId26"/>
    <p:sldId id="300" r:id="rId27"/>
    <p:sldId id="289" r:id="rId28"/>
    <p:sldId id="297" r:id="rId29"/>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rjam Daume" initials="MD" lastIdx="19" clrIdx="0">
    <p:extLst>
      <p:ext uri="{19B8F6BF-5375-455C-9EA6-DF929625EA0E}">
        <p15:presenceInfo xmlns:p15="http://schemas.microsoft.com/office/powerpoint/2012/main" userId="31f2265ea089dad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3265CC"/>
    <a:srgbClr val="4579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69" autoAdjust="0"/>
    <p:restoredTop sz="94705" autoAdjust="0"/>
  </p:normalViewPr>
  <p:slideViewPr>
    <p:cSldViewPr>
      <p:cViewPr varScale="1">
        <p:scale>
          <a:sx n="78" d="100"/>
          <a:sy n="78" d="100"/>
        </p:scale>
        <p:origin x="1522" y="43"/>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9429D8-72EF-4D86-B4EC-314D241646DD}" type="doc">
      <dgm:prSet loTypeId="urn:microsoft.com/office/officeart/2005/8/layout/chevron1" loCatId="process" qsTypeId="urn:microsoft.com/office/officeart/2005/8/quickstyle/simple5" qsCatId="simple" csTypeId="urn:microsoft.com/office/officeart/2005/8/colors/accent1_2" csCatId="accent1" phldr="1"/>
      <dgm:spPr/>
    </dgm:pt>
    <dgm:pt modelId="{E01A4AD6-1BFD-4CBF-B68A-E86C25020D26}">
      <dgm:prSet phldrT="[Text]" custT="1"/>
      <dgm:spPr/>
      <dgm:t>
        <a:bodyPr/>
        <a:lstStyle/>
        <a:p>
          <a:r>
            <a:rPr lang="de-DE" sz="1100" b="1" dirty="0"/>
            <a:t>Aufbau des Fachs</a:t>
          </a:r>
        </a:p>
      </dgm:t>
    </dgm:pt>
    <dgm:pt modelId="{83619B74-4825-42B2-9C61-0BF5A887A43D}" type="parTrans" cxnId="{D6B48FA4-05B1-40F2-8665-797FCB3F0988}">
      <dgm:prSet/>
      <dgm:spPr/>
      <dgm:t>
        <a:bodyPr/>
        <a:lstStyle/>
        <a:p>
          <a:endParaRPr lang="de-DE"/>
        </a:p>
      </dgm:t>
    </dgm:pt>
    <dgm:pt modelId="{5357F53E-D51B-4760-AFAA-5D2E51E1DB84}" type="sibTrans" cxnId="{D6B48FA4-05B1-40F2-8665-797FCB3F0988}">
      <dgm:prSet/>
      <dgm:spPr/>
      <dgm:t>
        <a:bodyPr/>
        <a:lstStyle/>
        <a:p>
          <a:endParaRPr lang="de-DE"/>
        </a:p>
      </dgm:t>
    </dgm:pt>
    <dgm:pt modelId="{57463E02-A146-4D60-B27F-2F9095520466}">
      <dgm:prSet phldrT="[Text]" custT="1"/>
      <dgm:spPr/>
      <dgm:t>
        <a:bodyPr/>
        <a:lstStyle/>
        <a:p>
          <a:r>
            <a:rPr lang="de-DE" sz="1100" b="1" dirty="0"/>
            <a:t>Struktur des Studiums</a:t>
          </a:r>
        </a:p>
      </dgm:t>
    </dgm:pt>
    <dgm:pt modelId="{09103779-F04B-4289-B6F2-AF4B9503A76F}" type="parTrans" cxnId="{14852D89-1725-4071-8E96-4FDC668C18DB}">
      <dgm:prSet/>
      <dgm:spPr/>
      <dgm:t>
        <a:bodyPr/>
        <a:lstStyle/>
        <a:p>
          <a:endParaRPr lang="de-DE"/>
        </a:p>
      </dgm:t>
    </dgm:pt>
    <dgm:pt modelId="{3F76D828-8C2E-403B-8ECE-8035ACF677EB}" type="sibTrans" cxnId="{14852D89-1725-4071-8E96-4FDC668C18DB}">
      <dgm:prSet/>
      <dgm:spPr/>
      <dgm:t>
        <a:bodyPr/>
        <a:lstStyle/>
        <a:p>
          <a:endParaRPr lang="de-DE"/>
        </a:p>
      </dgm:t>
    </dgm:pt>
    <dgm:pt modelId="{7462F120-FA2B-4B64-B7E4-CA23F665FA3C}">
      <dgm:prSet phldrT="[Text]" custT="1"/>
      <dgm:spPr/>
      <dgm:t>
        <a:bodyPr/>
        <a:lstStyle/>
        <a:p>
          <a:r>
            <a:rPr lang="de-DE" sz="1100" b="1" dirty="0"/>
            <a:t>Sprachvoraus-setzungen</a:t>
          </a:r>
          <a:endParaRPr lang="de-DE" sz="1000" b="1" dirty="0"/>
        </a:p>
      </dgm:t>
    </dgm:pt>
    <dgm:pt modelId="{E279D8F1-4CC7-4D36-B578-D3DB3C473C94}" type="parTrans" cxnId="{0EA5E089-54E6-4F48-B613-00C523879C9E}">
      <dgm:prSet/>
      <dgm:spPr/>
      <dgm:t>
        <a:bodyPr/>
        <a:lstStyle/>
        <a:p>
          <a:endParaRPr lang="de-DE"/>
        </a:p>
      </dgm:t>
    </dgm:pt>
    <dgm:pt modelId="{0DEF12CE-55E0-45C8-B272-6D5544A671FB}" type="sibTrans" cxnId="{0EA5E089-54E6-4F48-B613-00C523879C9E}">
      <dgm:prSet/>
      <dgm:spPr/>
      <dgm:t>
        <a:bodyPr/>
        <a:lstStyle/>
        <a:p>
          <a:endParaRPr lang="de-DE"/>
        </a:p>
      </dgm:t>
    </dgm:pt>
    <dgm:pt modelId="{D5F91ED7-866F-43AE-B634-2625A8F579A9}">
      <dgm:prSet phldrT="[Text]" custT="1"/>
      <dgm:spPr/>
      <dgm:t>
        <a:bodyPr/>
        <a:lstStyle/>
        <a:p>
          <a:r>
            <a:rPr lang="de-DE" sz="1100" b="1" dirty="0"/>
            <a:t>weiterführende Infos</a:t>
          </a:r>
          <a:endParaRPr lang="de-DE" sz="1000" b="1" dirty="0"/>
        </a:p>
      </dgm:t>
    </dgm:pt>
    <dgm:pt modelId="{1DF99222-0F5D-498D-A783-2FB32521A06B}" type="parTrans" cxnId="{A082EA7A-1BF5-41BC-BFD6-DEAF7A04A5E5}">
      <dgm:prSet/>
      <dgm:spPr/>
      <dgm:t>
        <a:bodyPr/>
        <a:lstStyle/>
        <a:p>
          <a:endParaRPr lang="de-DE"/>
        </a:p>
      </dgm:t>
    </dgm:pt>
    <dgm:pt modelId="{43E367BD-43D0-46F9-9CAA-BE80B0332D8D}" type="sibTrans" cxnId="{A082EA7A-1BF5-41BC-BFD6-DEAF7A04A5E5}">
      <dgm:prSet/>
      <dgm:spPr/>
      <dgm:t>
        <a:bodyPr/>
        <a:lstStyle/>
        <a:p>
          <a:endParaRPr lang="de-DE"/>
        </a:p>
      </dgm:t>
    </dgm:pt>
    <dgm:pt modelId="{4FB14C0E-DB8A-490F-9678-8AE5B186337B}" type="pres">
      <dgm:prSet presAssocID="{889429D8-72EF-4D86-B4EC-314D241646DD}" presName="Name0" presStyleCnt="0">
        <dgm:presLayoutVars>
          <dgm:dir/>
          <dgm:animLvl val="lvl"/>
          <dgm:resizeHandles val="exact"/>
        </dgm:presLayoutVars>
      </dgm:prSet>
      <dgm:spPr/>
    </dgm:pt>
    <dgm:pt modelId="{68F16CE1-D745-4AAC-BC15-6FD4112B533D}" type="pres">
      <dgm:prSet presAssocID="{E01A4AD6-1BFD-4CBF-B68A-E86C25020D26}" presName="parTxOnly" presStyleLbl="node1" presStyleIdx="0" presStyleCnt="4">
        <dgm:presLayoutVars>
          <dgm:chMax val="0"/>
          <dgm:chPref val="0"/>
          <dgm:bulletEnabled val="1"/>
        </dgm:presLayoutVars>
      </dgm:prSet>
      <dgm:spPr/>
    </dgm:pt>
    <dgm:pt modelId="{2047CDB3-2F1A-479A-BFA7-2440445A281A}" type="pres">
      <dgm:prSet presAssocID="{5357F53E-D51B-4760-AFAA-5D2E51E1DB84}" presName="parTxOnlySpace" presStyleCnt="0"/>
      <dgm:spPr/>
    </dgm:pt>
    <dgm:pt modelId="{D87E9446-981E-488F-BF77-4547B67CDF4F}" type="pres">
      <dgm:prSet presAssocID="{57463E02-A146-4D60-B27F-2F9095520466}" presName="parTxOnly" presStyleLbl="node1" presStyleIdx="1" presStyleCnt="4">
        <dgm:presLayoutVars>
          <dgm:chMax val="0"/>
          <dgm:chPref val="0"/>
          <dgm:bulletEnabled val="1"/>
        </dgm:presLayoutVars>
      </dgm:prSet>
      <dgm:spPr/>
    </dgm:pt>
    <dgm:pt modelId="{D9D1EE46-9E90-4B6D-B439-812D9CFA3344}" type="pres">
      <dgm:prSet presAssocID="{3F76D828-8C2E-403B-8ECE-8035ACF677EB}" presName="parTxOnlySpace" presStyleCnt="0"/>
      <dgm:spPr/>
    </dgm:pt>
    <dgm:pt modelId="{16F63551-ADBD-4CC1-9351-0AB7F0755440}" type="pres">
      <dgm:prSet presAssocID="{7462F120-FA2B-4B64-B7E4-CA23F665FA3C}" presName="parTxOnly" presStyleLbl="node1" presStyleIdx="2" presStyleCnt="4">
        <dgm:presLayoutVars>
          <dgm:chMax val="0"/>
          <dgm:chPref val="0"/>
          <dgm:bulletEnabled val="1"/>
        </dgm:presLayoutVars>
      </dgm:prSet>
      <dgm:spPr/>
    </dgm:pt>
    <dgm:pt modelId="{C4771056-42B3-4BF8-B747-7EA9AAD7C269}" type="pres">
      <dgm:prSet presAssocID="{0DEF12CE-55E0-45C8-B272-6D5544A671FB}" presName="parTxOnlySpace" presStyleCnt="0"/>
      <dgm:spPr/>
    </dgm:pt>
    <dgm:pt modelId="{4FC0AD0D-4587-43BC-A913-AA275A1564C7}" type="pres">
      <dgm:prSet presAssocID="{D5F91ED7-866F-43AE-B634-2625A8F579A9}" presName="parTxOnly" presStyleLbl="node1" presStyleIdx="3" presStyleCnt="4">
        <dgm:presLayoutVars>
          <dgm:chMax val="0"/>
          <dgm:chPref val="0"/>
          <dgm:bulletEnabled val="1"/>
        </dgm:presLayoutVars>
      </dgm:prSet>
      <dgm:spPr/>
    </dgm:pt>
  </dgm:ptLst>
  <dgm:cxnLst>
    <dgm:cxn modelId="{67A8D350-EBB4-4652-8C0A-342A7A35385B}" type="presOf" srcId="{7462F120-FA2B-4B64-B7E4-CA23F665FA3C}" destId="{16F63551-ADBD-4CC1-9351-0AB7F0755440}" srcOrd="0" destOrd="0" presId="urn:microsoft.com/office/officeart/2005/8/layout/chevron1"/>
    <dgm:cxn modelId="{A082EA7A-1BF5-41BC-BFD6-DEAF7A04A5E5}" srcId="{889429D8-72EF-4D86-B4EC-314D241646DD}" destId="{D5F91ED7-866F-43AE-B634-2625A8F579A9}" srcOrd="3" destOrd="0" parTransId="{1DF99222-0F5D-498D-A783-2FB32521A06B}" sibTransId="{43E367BD-43D0-46F9-9CAA-BE80B0332D8D}"/>
    <dgm:cxn modelId="{14852D89-1725-4071-8E96-4FDC668C18DB}" srcId="{889429D8-72EF-4D86-B4EC-314D241646DD}" destId="{57463E02-A146-4D60-B27F-2F9095520466}" srcOrd="1" destOrd="0" parTransId="{09103779-F04B-4289-B6F2-AF4B9503A76F}" sibTransId="{3F76D828-8C2E-403B-8ECE-8035ACF677EB}"/>
    <dgm:cxn modelId="{0EA5E089-54E6-4F48-B613-00C523879C9E}" srcId="{889429D8-72EF-4D86-B4EC-314D241646DD}" destId="{7462F120-FA2B-4B64-B7E4-CA23F665FA3C}" srcOrd="2" destOrd="0" parTransId="{E279D8F1-4CC7-4D36-B578-D3DB3C473C94}" sibTransId="{0DEF12CE-55E0-45C8-B272-6D5544A671FB}"/>
    <dgm:cxn modelId="{D6B48FA4-05B1-40F2-8665-797FCB3F0988}" srcId="{889429D8-72EF-4D86-B4EC-314D241646DD}" destId="{E01A4AD6-1BFD-4CBF-B68A-E86C25020D26}" srcOrd="0" destOrd="0" parTransId="{83619B74-4825-42B2-9C61-0BF5A887A43D}" sibTransId="{5357F53E-D51B-4760-AFAA-5D2E51E1DB84}"/>
    <dgm:cxn modelId="{CA3A46CD-4BA5-4089-9B00-0C97503D3EF1}" type="presOf" srcId="{D5F91ED7-866F-43AE-B634-2625A8F579A9}" destId="{4FC0AD0D-4587-43BC-A913-AA275A1564C7}" srcOrd="0" destOrd="0" presId="urn:microsoft.com/office/officeart/2005/8/layout/chevron1"/>
    <dgm:cxn modelId="{7BD2FBEB-68E4-4A9C-8AD2-E61EEE298559}" type="presOf" srcId="{889429D8-72EF-4D86-B4EC-314D241646DD}" destId="{4FB14C0E-DB8A-490F-9678-8AE5B186337B}" srcOrd="0" destOrd="0" presId="urn:microsoft.com/office/officeart/2005/8/layout/chevron1"/>
    <dgm:cxn modelId="{EE39CBEE-E741-4779-A3CF-8A4473BE770B}" type="presOf" srcId="{E01A4AD6-1BFD-4CBF-B68A-E86C25020D26}" destId="{68F16CE1-D745-4AAC-BC15-6FD4112B533D}" srcOrd="0" destOrd="0" presId="urn:microsoft.com/office/officeart/2005/8/layout/chevron1"/>
    <dgm:cxn modelId="{E090B9F7-2E81-4DDC-B38B-BAFE68A618B0}" type="presOf" srcId="{57463E02-A146-4D60-B27F-2F9095520466}" destId="{D87E9446-981E-488F-BF77-4547B67CDF4F}" srcOrd="0" destOrd="0" presId="urn:microsoft.com/office/officeart/2005/8/layout/chevron1"/>
    <dgm:cxn modelId="{90B6B839-BBE6-4C33-A652-C5D235D73F1F}" type="presParOf" srcId="{4FB14C0E-DB8A-490F-9678-8AE5B186337B}" destId="{68F16CE1-D745-4AAC-BC15-6FD4112B533D}" srcOrd="0" destOrd="0" presId="urn:microsoft.com/office/officeart/2005/8/layout/chevron1"/>
    <dgm:cxn modelId="{99878088-5E43-497D-85B0-C5B1087C2988}" type="presParOf" srcId="{4FB14C0E-DB8A-490F-9678-8AE5B186337B}" destId="{2047CDB3-2F1A-479A-BFA7-2440445A281A}" srcOrd="1" destOrd="0" presId="urn:microsoft.com/office/officeart/2005/8/layout/chevron1"/>
    <dgm:cxn modelId="{46B11F25-C2ED-4114-A490-2D77D8D183FA}" type="presParOf" srcId="{4FB14C0E-DB8A-490F-9678-8AE5B186337B}" destId="{D87E9446-981E-488F-BF77-4547B67CDF4F}" srcOrd="2" destOrd="0" presId="urn:microsoft.com/office/officeart/2005/8/layout/chevron1"/>
    <dgm:cxn modelId="{22E6B006-4024-4C91-B30B-6FF5B04500EF}" type="presParOf" srcId="{4FB14C0E-DB8A-490F-9678-8AE5B186337B}" destId="{D9D1EE46-9E90-4B6D-B439-812D9CFA3344}" srcOrd="3" destOrd="0" presId="urn:microsoft.com/office/officeart/2005/8/layout/chevron1"/>
    <dgm:cxn modelId="{280ACEE8-522D-4690-96BD-DA7E1B31DF1E}" type="presParOf" srcId="{4FB14C0E-DB8A-490F-9678-8AE5B186337B}" destId="{16F63551-ADBD-4CC1-9351-0AB7F0755440}" srcOrd="4" destOrd="0" presId="urn:microsoft.com/office/officeart/2005/8/layout/chevron1"/>
    <dgm:cxn modelId="{1E5AC7EA-2F2C-4917-911D-CE0CA7FF270F}" type="presParOf" srcId="{4FB14C0E-DB8A-490F-9678-8AE5B186337B}" destId="{C4771056-42B3-4BF8-B747-7EA9AAD7C269}" srcOrd="5" destOrd="0" presId="urn:microsoft.com/office/officeart/2005/8/layout/chevron1"/>
    <dgm:cxn modelId="{42A5BFD7-F0B5-4EB2-9BF4-7CC55928C1D6}" type="presParOf" srcId="{4FB14C0E-DB8A-490F-9678-8AE5B186337B}" destId="{4FC0AD0D-4587-43BC-A913-AA275A1564C7}" srcOrd="6"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F16CE1-D745-4AAC-BC15-6FD4112B533D}">
      <dsp:nvSpPr>
        <dsp:cNvPr id="0" name=""/>
        <dsp:cNvSpPr/>
      </dsp:nvSpPr>
      <dsp:spPr>
        <a:xfrm>
          <a:off x="3344" y="1295352"/>
          <a:ext cx="1947029" cy="778811"/>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b="1" kern="1200" dirty="0"/>
            <a:t>Aufbau des Fachs</a:t>
          </a:r>
        </a:p>
      </dsp:txBody>
      <dsp:txXfrm>
        <a:off x="392750" y="1295352"/>
        <a:ext cx="1168218" cy="778811"/>
      </dsp:txXfrm>
    </dsp:sp>
    <dsp:sp modelId="{D87E9446-981E-488F-BF77-4547B67CDF4F}">
      <dsp:nvSpPr>
        <dsp:cNvPr id="0" name=""/>
        <dsp:cNvSpPr/>
      </dsp:nvSpPr>
      <dsp:spPr>
        <a:xfrm>
          <a:off x="1755671" y="1295352"/>
          <a:ext cx="1947029" cy="778811"/>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b="1" kern="1200" dirty="0"/>
            <a:t>Struktur des Studiums</a:t>
          </a:r>
        </a:p>
      </dsp:txBody>
      <dsp:txXfrm>
        <a:off x="2145077" y="1295352"/>
        <a:ext cx="1168218" cy="778811"/>
      </dsp:txXfrm>
    </dsp:sp>
    <dsp:sp modelId="{16F63551-ADBD-4CC1-9351-0AB7F0755440}">
      <dsp:nvSpPr>
        <dsp:cNvPr id="0" name=""/>
        <dsp:cNvSpPr/>
      </dsp:nvSpPr>
      <dsp:spPr>
        <a:xfrm>
          <a:off x="3507997" y="1295352"/>
          <a:ext cx="1947029" cy="778811"/>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b="1" kern="1200" dirty="0"/>
            <a:t>Sprachvoraus-setzungen</a:t>
          </a:r>
          <a:endParaRPr lang="de-DE" sz="1000" b="1" kern="1200" dirty="0"/>
        </a:p>
      </dsp:txBody>
      <dsp:txXfrm>
        <a:off x="3897403" y="1295352"/>
        <a:ext cx="1168218" cy="778811"/>
      </dsp:txXfrm>
    </dsp:sp>
    <dsp:sp modelId="{4FC0AD0D-4587-43BC-A913-AA275A1564C7}">
      <dsp:nvSpPr>
        <dsp:cNvPr id="0" name=""/>
        <dsp:cNvSpPr/>
      </dsp:nvSpPr>
      <dsp:spPr>
        <a:xfrm>
          <a:off x="5260323" y="1295352"/>
          <a:ext cx="1947029" cy="778811"/>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b="1" kern="1200" dirty="0"/>
            <a:t>weiterführende Infos</a:t>
          </a:r>
          <a:endParaRPr lang="de-DE" sz="1000" b="1" kern="1200" dirty="0"/>
        </a:p>
      </dsp:txBody>
      <dsp:txXfrm>
        <a:off x="5649729" y="1295352"/>
        <a:ext cx="1168218" cy="778811"/>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A312872-6954-43E1-AAFF-297FD6273DAB}" type="datetimeFigureOut">
              <a:rPr lang="de-DE" smtClean="0"/>
              <a:pPr/>
              <a:t>17.09.2021</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933E751-954B-40D2-BD11-A095CC79BAD6}" type="slidenum">
              <a:rPr lang="de-DE" smtClean="0"/>
              <a:pPr/>
              <a:t>‹Nr.›</a:t>
            </a:fld>
            <a:endParaRPr lang="de-DE"/>
          </a:p>
        </p:txBody>
      </p:sp>
    </p:spTree>
    <p:extLst>
      <p:ext uri="{BB962C8B-B14F-4D97-AF65-F5344CB8AC3E}">
        <p14:creationId xmlns:p14="http://schemas.microsoft.com/office/powerpoint/2010/main" val="3863962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933E751-954B-40D2-BD11-A095CC79BAD6}" type="slidenum">
              <a:rPr lang="de-DE" smtClean="0"/>
              <a:pPr/>
              <a:t>5</a:t>
            </a:fld>
            <a:endParaRPr lang="de-DE"/>
          </a:p>
        </p:txBody>
      </p:sp>
    </p:spTree>
    <p:extLst>
      <p:ext uri="{BB962C8B-B14F-4D97-AF65-F5344CB8AC3E}">
        <p14:creationId xmlns:p14="http://schemas.microsoft.com/office/powerpoint/2010/main" val="2907345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LID4096" dirty="0"/>
          </a:p>
        </p:txBody>
      </p:sp>
      <p:sp>
        <p:nvSpPr>
          <p:cNvPr id="4" name="Foliennummernplatzhalter 3"/>
          <p:cNvSpPr>
            <a:spLocks noGrp="1"/>
          </p:cNvSpPr>
          <p:nvPr>
            <p:ph type="sldNum" sz="quarter" idx="5"/>
          </p:nvPr>
        </p:nvSpPr>
        <p:spPr/>
        <p:txBody>
          <a:bodyPr/>
          <a:lstStyle/>
          <a:p>
            <a:fld id="{3933E751-954B-40D2-BD11-A095CC79BAD6}" type="slidenum">
              <a:rPr lang="de-DE" smtClean="0"/>
              <a:pPr/>
              <a:t>12</a:t>
            </a:fld>
            <a:endParaRPr lang="de-DE"/>
          </a:p>
        </p:txBody>
      </p:sp>
    </p:spTree>
    <p:extLst>
      <p:ext uri="{BB962C8B-B14F-4D97-AF65-F5344CB8AC3E}">
        <p14:creationId xmlns:p14="http://schemas.microsoft.com/office/powerpoint/2010/main" val="2361785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3933E751-954B-40D2-BD11-A095CC79BAD6}" type="slidenum">
              <a:rPr lang="de-DE" smtClean="0"/>
              <a:pPr/>
              <a:t>27</a:t>
            </a:fld>
            <a:endParaRPr lang="de-D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9F8066DF-A3E3-4B5B-9CD6-2FA53670F236}" type="datetime1">
              <a:rPr lang="de-DE" smtClean="0"/>
              <a:pPr/>
              <a:t>17.09.2021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A1DC2E3-8576-454E-A285-24B55D0D9211}" type="slidenum">
              <a:rPr lang="de-DE" smtClean="0"/>
              <a:pPr/>
              <a:t>‹Nr.›</a:t>
            </a:fld>
            <a:endParaRPr lang="de-DE"/>
          </a:p>
        </p:txBody>
      </p:sp>
    </p:spTree>
    <p:extLst>
      <p:ext uri="{BB962C8B-B14F-4D97-AF65-F5344CB8AC3E}">
        <p14:creationId xmlns:p14="http://schemas.microsoft.com/office/powerpoint/2010/main" val="30167637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19625090-F2E8-4657-90B8-CCA499D4EC02}" type="datetime1">
              <a:rPr lang="de-DE" smtClean="0"/>
              <a:pPr/>
              <a:t>17.09.2021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A1DC2E3-8576-454E-A285-24B55D0D9211}" type="slidenum">
              <a:rPr lang="de-DE" smtClean="0"/>
              <a:pPr/>
              <a:t>‹Nr.›</a:t>
            </a:fld>
            <a:endParaRPr lang="de-DE"/>
          </a:p>
        </p:txBody>
      </p:sp>
    </p:spTree>
    <p:extLst>
      <p:ext uri="{BB962C8B-B14F-4D97-AF65-F5344CB8AC3E}">
        <p14:creationId xmlns:p14="http://schemas.microsoft.com/office/powerpoint/2010/main" val="41805214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FF0E0F95-66BA-413B-8A64-3CE667DF8954}" type="datetime1">
              <a:rPr lang="de-DE" smtClean="0"/>
              <a:pPr/>
              <a:t>17.09.2021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A1DC2E3-8576-454E-A285-24B55D0D9211}" type="slidenum">
              <a:rPr lang="de-DE" smtClean="0"/>
              <a:pPr/>
              <a:t>‹Nr.›</a:t>
            </a:fld>
            <a:endParaRPr lang="de-DE"/>
          </a:p>
        </p:txBody>
      </p:sp>
    </p:spTree>
    <p:extLst>
      <p:ext uri="{BB962C8B-B14F-4D97-AF65-F5344CB8AC3E}">
        <p14:creationId xmlns:p14="http://schemas.microsoft.com/office/powerpoint/2010/main" val="6682996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F534E442-9144-4E41-B292-7BCF04A00BC9}" type="datetime1">
              <a:rPr lang="de-DE" smtClean="0"/>
              <a:pPr/>
              <a:t>17.09.2021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A1DC2E3-8576-454E-A285-24B55D0D9211}" type="slidenum">
              <a:rPr lang="de-DE" smtClean="0"/>
              <a:pPr/>
              <a:t>‹Nr.›</a:t>
            </a:fld>
            <a:endParaRPr lang="de-DE"/>
          </a:p>
        </p:txBody>
      </p:sp>
    </p:spTree>
    <p:extLst>
      <p:ext uri="{BB962C8B-B14F-4D97-AF65-F5344CB8AC3E}">
        <p14:creationId xmlns:p14="http://schemas.microsoft.com/office/powerpoint/2010/main" val="42598033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B152B55F-CBA1-49CE-B6F4-32E9DD847807}" type="datetime1">
              <a:rPr lang="de-DE" smtClean="0"/>
              <a:pPr/>
              <a:t>17.09.2021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A1DC2E3-8576-454E-A285-24B55D0D9211}" type="slidenum">
              <a:rPr lang="de-DE" smtClean="0"/>
              <a:pPr/>
              <a:t>‹Nr.›</a:t>
            </a:fld>
            <a:endParaRPr lang="de-DE"/>
          </a:p>
        </p:txBody>
      </p:sp>
    </p:spTree>
    <p:extLst>
      <p:ext uri="{BB962C8B-B14F-4D97-AF65-F5344CB8AC3E}">
        <p14:creationId xmlns:p14="http://schemas.microsoft.com/office/powerpoint/2010/main" val="39656671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A5ACF9C8-DA5E-4260-9F62-35D946C51A86}" type="datetime1">
              <a:rPr lang="de-DE" smtClean="0"/>
              <a:pPr/>
              <a:t>17.09.2021</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3A1DC2E3-8576-454E-A285-24B55D0D9211}" type="slidenum">
              <a:rPr lang="de-DE" smtClean="0"/>
              <a:pPr/>
              <a:t>‹Nr.›</a:t>
            </a:fld>
            <a:endParaRPr lang="de-DE"/>
          </a:p>
        </p:txBody>
      </p:sp>
    </p:spTree>
    <p:extLst>
      <p:ext uri="{BB962C8B-B14F-4D97-AF65-F5344CB8AC3E}">
        <p14:creationId xmlns:p14="http://schemas.microsoft.com/office/powerpoint/2010/main" val="1117054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5E831ED8-545E-471A-A687-33A26697F295}" type="datetime1">
              <a:rPr lang="de-DE" smtClean="0"/>
              <a:pPr/>
              <a:t>17.09.2021</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3A1DC2E3-8576-454E-A285-24B55D0D9211}" type="slidenum">
              <a:rPr lang="de-DE" smtClean="0"/>
              <a:pPr/>
              <a:t>‹Nr.›</a:t>
            </a:fld>
            <a:endParaRPr lang="de-DE"/>
          </a:p>
        </p:txBody>
      </p:sp>
    </p:spTree>
    <p:extLst>
      <p:ext uri="{BB962C8B-B14F-4D97-AF65-F5344CB8AC3E}">
        <p14:creationId xmlns:p14="http://schemas.microsoft.com/office/powerpoint/2010/main" val="8013384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65AB3934-D3FA-4AAE-A935-71CD820FCFF5}" type="datetime1">
              <a:rPr lang="de-DE" smtClean="0"/>
              <a:pPr/>
              <a:t>17.09.2021</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3A1DC2E3-8576-454E-A285-24B55D0D9211}" type="slidenum">
              <a:rPr lang="de-DE" smtClean="0"/>
              <a:pPr/>
              <a:t>‹Nr.›</a:t>
            </a:fld>
            <a:endParaRPr lang="de-DE"/>
          </a:p>
        </p:txBody>
      </p:sp>
    </p:spTree>
    <p:extLst>
      <p:ext uri="{BB962C8B-B14F-4D97-AF65-F5344CB8AC3E}">
        <p14:creationId xmlns:p14="http://schemas.microsoft.com/office/powerpoint/2010/main" val="27889728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1E04650A-6F9D-4917-A245-4270FADE08CE}" type="datetime1">
              <a:rPr lang="de-DE" smtClean="0"/>
              <a:pPr/>
              <a:t>17.09.2021</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3A1DC2E3-8576-454E-A285-24B55D0D9211}" type="slidenum">
              <a:rPr lang="de-DE" smtClean="0"/>
              <a:pPr/>
              <a:t>‹Nr.›</a:t>
            </a:fld>
            <a:endParaRPr lang="de-DE"/>
          </a:p>
        </p:txBody>
      </p:sp>
    </p:spTree>
    <p:extLst>
      <p:ext uri="{BB962C8B-B14F-4D97-AF65-F5344CB8AC3E}">
        <p14:creationId xmlns:p14="http://schemas.microsoft.com/office/powerpoint/2010/main" val="2094264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58E5635C-EB60-4720-B1D9-A6EC11F472D5}" type="datetime1">
              <a:rPr lang="de-DE" smtClean="0"/>
              <a:pPr/>
              <a:t>17.09.2021</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3A1DC2E3-8576-454E-A285-24B55D0D9211}" type="slidenum">
              <a:rPr lang="de-DE" smtClean="0"/>
              <a:pPr/>
              <a:t>‹Nr.›</a:t>
            </a:fld>
            <a:endParaRPr lang="de-DE"/>
          </a:p>
        </p:txBody>
      </p:sp>
    </p:spTree>
    <p:extLst>
      <p:ext uri="{BB962C8B-B14F-4D97-AF65-F5344CB8AC3E}">
        <p14:creationId xmlns:p14="http://schemas.microsoft.com/office/powerpoint/2010/main" val="2364126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91B39C20-F70E-4F6E-B5F9-DD7D600F5D85}" type="datetime1">
              <a:rPr lang="de-DE" smtClean="0"/>
              <a:pPr/>
              <a:t>17.09.2021</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3A1DC2E3-8576-454E-A285-24B55D0D9211}" type="slidenum">
              <a:rPr lang="de-DE" smtClean="0"/>
              <a:pPr/>
              <a:t>‹Nr.›</a:t>
            </a:fld>
            <a:endParaRPr lang="de-DE"/>
          </a:p>
        </p:txBody>
      </p:sp>
    </p:spTree>
    <p:extLst>
      <p:ext uri="{BB962C8B-B14F-4D97-AF65-F5344CB8AC3E}">
        <p14:creationId xmlns:p14="http://schemas.microsoft.com/office/powerpoint/2010/main" val="6826839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30ACD7-BCC7-4592-9046-35EA3F23CE69}" type="datetime1">
              <a:rPr lang="de-DE" smtClean="0"/>
              <a:pPr/>
              <a:t>17.09.2021</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1DC2E3-8576-454E-A285-24B55D0D9211}" type="slidenum">
              <a:rPr lang="de-DE" smtClean="0"/>
              <a:pPr/>
              <a:t>‹Nr.›</a:t>
            </a:fld>
            <a:endParaRPr lang="de-DE"/>
          </a:p>
        </p:txBody>
      </p:sp>
    </p:spTree>
    <p:extLst>
      <p:ext uri="{BB962C8B-B14F-4D97-AF65-F5344CB8AC3E}">
        <p14:creationId xmlns:p14="http://schemas.microsoft.com/office/powerpoint/2010/main" val="2716501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5.xml"/><Relationship Id="rId6" Type="http://schemas.openxmlformats.org/officeDocument/2006/relationships/image" Target="../media/image3.png"/><Relationship Id="rId5" Type="http://schemas.openxmlformats.org/officeDocument/2006/relationships/image" Target="../media/image19.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media12.m4a"/><Relationship Id="rId7" Type="http://schemas.openxmlformats.org/officeDocument/2006/relationships/image" Target="../media/image24.png"/><Relationship Id="rId2" Type="http://schemas.microsoft.com/office/2007/relationships/media" Target="../media/media12.m4a"/><Relationship Id="rId1" Type="http://schemas.openxmlformats.org/officeDocument/2006/relationships/tags" Target="../tags/tag6.xml"/><Relationship Id="rId6" Type="http://schemas.openxmlformats.org/officeDocument/2006/relationships/image" Target="../media/image23.png"/><Relationship Id="rId11" Type="http://schemas.openxmlformats.org/officeDocument/2006/relationships/image" Target="../media/image3.png"/><Relationship Id="rId5" Type="http://schemas.openxmlformats.org/officeDocument/2006/relationships/notesSlide" Target="../notesSlides/notesSlide2.xml"/><Relationship Id="rId10" Type="http://schemas.openxmlformats.org/officeDocument/2006/relationships/image" Target="../media/image27.jpg"/><Relationship Id="rId4" Type="http://schemas.openxmlformats.org/officeDocument/2006/relationships/slideLayout" Target="../slideLayouts/slideLayout2.xml"/><Relationship Id="rId9"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7.xml"/><Relationship Id="rId6" Type="http://schemas.openxmlformats.org/officeDocument/2006/relationships/image" Target="../media/image3.png"/><Relationship Id="rId5" Type="http://schemas.openxmlformats.org/officeDocument/2006/relationships/image" Target="../media/image23.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hyperlink" Target="https://www.uni-giessen.de/mug/7/pdf/7_80/7_82/Anlage2/Module/evangreli/7_82_00_ANL2_Module_Evangelische%20Religion.pdf" TargetMode="External"/><Relationship Id="rId5" Type="http://schemas.openxmlformats.org/officeDocument/2006/relationships/image" Target="../media/image7.jpe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7.jpeg"/><Relationship Id="rId5" Type="http://schemas.openxmlformats.org/officeDocument/2006/relationships/hyperlink" Target="http://www.uni-giessen.de/studium/studinfo/evv" TargetMode="Externa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7.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image" Target="../media/image3.png"/><Relationship Id="rId5" Type="http://schemas.openxmlformats.org/officeDocument/2006/relationships/image" Target="../media/image33.png"/><Relationship Id="rId4" Type="http://schemas.openxmlformats.org/officeDocument/2006/relationships/image" Target="../media/image7.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image" Target="../media/image3.png"/><Relationship Id="rId5" Type="http://schemas.openxmlformats.org/officeDocument/2006/relationships/image" Target="../media/image34.png"/><Relationship Id="rId4" Type="http://schemas.openxmlformats.org/officeDocument/2006/relationships/image" Target="../media/image7.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2.wav"/><Relationship Id="rId1" Type="http://schemas.microsoft.com/office/2007/relationships/media" Target="../media/media22.wav"/><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7.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3.wav"/><Relationship Id="rId1" Type="http://schemas.microsoft.com/office/2007/relationships/media" Target="../media/media23.wav"/><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7.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av"/><Relationship Id="rId1" Type="http://schemas.microsoft.com/office/2007/relationships/media" Target="../media/media24.wav"/><Relationship Id="rId5" Type="http://schemas.openxmlformats.org/officeDocument/2006/relationships/image" Target="../media/image3.png"/><Relationship Id="rId4" Type="http://schemas.openxmlformats.org/officeDocument/2006/relationships/hyperlink" Target="http://www.religion-studieren.de/download/anerkennung_vocatio_in_der_ekd.pdf" TargetMode="Externa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av"/><Relationship Id="rId1" Type="http://schemas.microsoft.com/office/2007/relationships/media" Target="../media/media25.wav"/><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png"/><Relationship Id="rId5" Type="http://schemas.openxmlformats.org/officeDocument/2006/relationships/hyperlink" Target="https://uni-giessen.webex.com/uni-giessen/j.php?MTID=m4d3c229fb0129a35d505955906e716d3" TargetMode="External"/><Relationship Id="rId4" Type="http://schemas.openxmlformats.org/officeDocument/2006/relationships/notesSlide" Target="../notesSlides/notesSlide3.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6.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3.png"/><Relationship Id="rId4" Type="http://schemas.openxmlformats.org/officeDocument/2006/relationships/image" Target="../media/image2.jpeg"/><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3.png"/><Relationship Id="rId2" Type="http://schemas.microsoft.com/office/2007/relationships/media" Target="../media/media5.m4a"/><Relationship Id="rId1" Type="http://schemas.openxmlformats.org/officeDocument/2006/relationships/tags" Target="../tags/tag1.xml"/><Relationship Id="rId6" Type="http://schemas.openxmlformats.org/officeDocument/2006/relationships/image" Target="../media/image7.jpe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audio" Target="../media/media6.m4a"/><Relationship Id="rId7" Type="http://schemas.openxmlformats.org/officeDocument/2006/relationships/image" Target="../media/image10.jpeg"/><Relationship Id="rId2" Type="http://schemas.microsoft.com/office/2007/relationships/media" Target="../media/media6.m4a"/><Relationship Id="rId1" Type="http://schemas.openxmlformats.org/officeDocument/2006/relationships/tags" Target="../tags/tag2.xml"/><Relationship Id="rId6" Type="http://schemas.openxmlformats.org/officeDocument/2006/relationships/image" Target="../media/image9.jpg"/><Relationship Id="rId5" Type="http://schemas.openxmlformats.org/officeDocument/2006/relationships/image" Target="../media/image8.png"/><Relationship Id="rId10" Type="http://schemas.openxmlformats.org/officeDocument/2006/relationships/image" Target="../media/image3.png"/><Relationship Id="rId4" Type="http://schemas.openxmlformats.org/officeDocument/2006/relationships/slideLayout" Target="../slideLayouts/slideLayout2.xml"/><Relationship Id="rId9"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3.png"/><Relationship Id="rId4" Type="http://schemas.openxmlformats.org/officeDocument/2006/relationships/image" Target="../media/image13.png"/><Relationship Id="rId9"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feld 11"/>
          <p:cNvSpPr txBox="1"/>
          <p:nvPr/>
        </p:nvSpPr>
        <p:spPr>
          <a:xfrm>
            <a:off x="1920729" y="2239728"/>
            <a:ext cx="5302542" cy="815608"/>
          </a:xfrm>
          <a:prstGeom prst="rect">
            <a:avLst/>
          </a:prstGeom>
          <a:noFill/>
        </p:spPr>
        <p:txBody>
          <a:bodyPr wrap="none" rtlCol="0">
            <a:spAutoFit/>
          </a:bodyPr>
          <a:lstStyle/>
          <a:p>
            <a:pPr algn="ctr">
              <a:spcAft>
                <a:spcPts val="600"/>
              </a:spcAft>
            </a:pPr>
            <a:r>
              <a:rPr lang="de-DE" b="1" cap="small" dirty="0"/>
              <a:t>Fachbereich 04 – Geschichts- und Kulturwissenschaften</a:t>
            </a:r>
          </a:p>
          <a:p>
            <a:pPr algn="ctr"/>
            <a:r>
              <a:rPr lang="de-DE" sz="2400" b="1" cap="small" dirty="0"/>
              <a:t>Institut für Evangelische Theologie</a:t>
            </a:r>
          </a:p>
        </p:txBody>
      </p:sp>
      <p:sp>
        <p:nvSpPr>
          <p:cNvPr id="15" name="Textfeld 14"/>
          <p:cNvSpPr txBox="1"/>
          <p:nvPr/>
        </p:nvSpPr>
        <p:spPr>
          <a:xfrm>
            <a:off x="2239599" y="4668637"/>
            <a:ext cx="4664803" cy="923330"/>
          </a:xfrm>
          <a:prstGeom prst="rect">
            <a:avLst/>
          </a:prstGeom>
          <a:noFill/>
        </p:spPr>
        <p:txBody>
          <a:bodyPr wrap="none" rtlCol="0">
            <a:spAutoFit/>
          </a:bodyPr>
          <a:lstStyle/>
          <a:p>
            <a:pPr algn="ctr"/>
            <a:r>
              <a:rPr lang="de-DE" dirty="0"/>
              <a:t>Referenten: Jonas Renz und Dr. Simon Bellmann</a:t>
            </a:r>
          </a:p>
          <a:p>
            <a:pPr algn="ctr"/>
            <a:r>
              <a:rPr lang="de-DE" dirty="0"/>
              <a:t>	</a:t>
            </a:r>
            <a:br>
              <a:rPr lang="de-DE" dirty="0"/>
            </a:br>
            <a:r>
              <a:rPr lang="de-DE" dirty="0"/>
              <a:t>		</a:t>
            </a:r>
          </a:p>
        </p:txBody>
      </p:sp>
      <p:grpSp>
        <p:nvGrpSpPr>
          <p:cNvPr id="2" name="Gruppieren 1"/>
          <p:cNvGrpSpPr/>
          <p:nvPr/>
        </p:nvGrpSpPr>
        <p:grpSpPr>
          <a:xfrm>
            <a:off x="0" y="0"/>
            <a:ext cx="7989683" cy="4509416"/>
            <a:chOff x="-684739" y="37136"/>
            <a:chExt cx="7989683" cy="4509416"/>
          </a:xfrm>
        </p:grpSpPr>
        <p:pic>
          <p:nvPicPr>
            <p:cNvPr id="16" name="Grafik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4739" y="37136"/>
              <a:ext cx="3979289" cy="2238350"/>
            </a:xfrm>
            <a:prstGeom prst="rect">
              <a:avLst/>
            </a:prstGeom>
          </p:spPr>
        </p:pic>
        <p:sp>
          <p:nvSpPr>
            <p:cNvPr id="14" name="Textfeld 13"/>
            <p:cNvSpPr txBox="1"/>
            <p:nvPr/>
          </p:nvSpPr>
          <p:spPr>
            <a:xfrm>
              <a:off x="464184" y="3469334"/>
              <a:ext cx="6840760" cy="1077218"/>
            </a:xfrm>
            <a:prstGeom prst="rect">
              <a:avLst/>
            </a:prstGeom>
            <a:noFill/>
            <a:ln w="28575">
              <a:noFill/>
            </a:ln>
          </p:spPr>
          <p:txBody>
            <a:bodyPr wrap="square" rtlCol="0">
              <a:spAutoFit/>
            </a:bodyPr>
            <a:lstStyle/>
            <a:p>
              <a:pPr algn="ctr"/>
              <a:r>
                <a:rPr lang="de-DE" sz="3200" b="1" dirty="0">
                  <a:solidFill>
                    <a:srgbClr val="0070C0"/>
                  </a:solidFill>
                </a:rPr>
                <a:t>Theologie an der JLU studieren</a:t>
              </a:r>
            </a:p>
            <a:p>
              <a:pPr algn="ctr"/>
              <a:r>
                <a:rPr lang="de-DE" sz="3200" b="1" dirty="0">
                  <a:solidFill>
                    <a:srgbClr val="0070C0"/>
                  </a:solidFill>
                </a:rPr>
                <a:t>(L1)</a:t>
              </a:r>
            </a:p>
          </p:txBody>
        </p:sp>
      </p:grpSp>
      <p:sp>
        <p:nvSpPr>
          <p:cNvPr id="3" name="Textfeld 2">
            <a:extLst>
              <a:ext uri="{FF2B5EF4-FFF2-40B4-BE49-F238E27FC236}">
                <a16:creationId xmlns:a16="http://schemas.microsoft.com/office/drawing/2014/main" id="{A34F37CA-0790-4978-90CE-A2E39F762FC4}"/>
              </a:ext>
            </a:extLst>
          </p:cNvPr>
          <p:cNvSpPr txBox="1"/>
          <p:nvPr/>
        </p:nvSpPr>
        <p:spPr>
          <a:xfrm>
            <a:off x="1595640" y="5416192"/>
            <a:ext cx="5952720" cy="369332"/>
          </a:xfrm>
          <a:prstGeom prst="rect">
            <a:avLst/>
          </a:prstGeom>
          <a:noFill/>
        </p:spPr>
        <p:txBody>
          <a:bodyPr wrap="none" rtlCol="0">
            <a:spAutoFit/>
          </a:bodyPr>
          <a:lstStyle/>
          <a:p>
            <a:r>
              <a:rPr lang="de-DE" dirty="0">
                <a:solidFill>
                  <a:srgbClr val="FF0000"/>
                </a:solidFill>
              </a:rPr>
              <a:t>Hinweis: Starten Sie jetzt den Bildschirmpräsentationsmodus!</a:t>
            </a:r>
          </a:p>
        </p:txBody>
      </p:sp>
      <p:pic>
        <p:nvPicPr>
          <p:cNvPr id="6" name="Herzlich Willkommen">
            <a:hlinkClick r:id="" action="ppaction://media"/>
            <a:extLst>
              <a:ext uri="{FF2B5EF4-FFF2-40B4-BE49-F238E27FC236}">
                <a16:creationId xmlns:a16="http://schemas.microsoft.com/office/drawing/2014/main" id="{A4C883A6-B588-4721-83C3-CED1110654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2400" y="5949280"/>
            <a:ext cx="487363" cy="487363"/>
          </a:xfrm>
          <a:prstGeom prst="rect">
            <a:avLst/>
          </a:prstGeom>
        </p:spPr>
      </p:pic>
    </p:spTree>
    <p:extLst>
      <p:ext uri="{BB962C8B-B14F-4D97-AF65-F5344CB8AC3E}">
        <p14:creationId xmlns:p14="http://schemas.microsoft.com/office/powerpoint/2010/main" val="873293393"/>
      </p:ext>
    </p:extLst>
  </p:cSld>
  <p:clrMapOvr>
    <a:masterClrMapping/>
  </p:clrMapOvr>
  <mc:AlternateContent xmlns:mc="http://schemas.openxmlformats.org/markup-compatibility/2006" xmlns:p14="http://schemas.microsoft.com/office/powerpoint/2010/main">
    <mc:Choice Requires="p14">
      <p:transition spd="slow" p14:dur="2000" advTm="161329"/>
    </mc:Choice>
    <mc:Fallback xmlns="">
      <p:transition spd="slow" advTm="1613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21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07504" y="116632"/>
            <a:ext cx="5763950" cy="738664"/>
          </a:xfrm>
          <a:prstGeom prst="rect">
            <a:avLst/>
          </a:prstGeom>
          <a:noFill/>
        </p:spPr>
        <p:txBody>
          <a:bodyPr wrap="none" rtlCol="0">
            <a:spAutoFit/>
          </a:bodyPr>
          <a:lstStyle/>
          <a:p>
            <a:r>
              <a:rPr lang="de-DE" sz="2400" b="1" cap="small" dirty="0">
                <a:solidFill>
                  <a:schemeClr val="bg1"/>
                </a:solidFill>
              </a:rPr>
              <a:t>Fachbereich 04 </a:t>
            </a:r>
            <a:r>
              <a:rPr lang="de-DE" b="1" cap="small" dirty="0">
                <a:solidFill>
                  <a:schemeClr val="bg1"/>
                </a:solidFill>
              </a:rPr>
              <a:t>– Geschichts- und Kulturwissenschaften</a:t>
            </a:r>
            <a:br>
              <a:rPr lang="de-DE" b="1" cap="small" dirty="0">
                <a:solidFill>
                  <a:schemeClr val="bg1"/>
                </a:solidFill>
              </a:rPr>
            </a:br>
            <a:r>
              <a:rPr lang="de-DE" b="1" cap="small" dirty="0">
                <a:solidFill>
                  <a:schemeClr val="bg1"/>
                </a:solidFill>
              </a:rPr>
              <a:t>Institut für Evangelische Theologie</a:t>
            </a:r>
          </a:p>
        </p:txBody>
      </p:sp>
      <p:sp>
        <p:nvSpPr>
          <p:cNvPr id="3" name="Textfeld 2"/>
          <p:cNvSpPr txBox="1"/>
          <p:nvPr/>
        </p:nvSpPr>
        <p:spPr>
          <a:xfrm>
            <a:off x="2993274" y="1340768"/>
            <a:ext cx="4759508" cy="400110"/>
          </a:xfrm>
          <a:prstGeom prst="rect">
            <a:avLst/>
          </a:prstGeom>
          <a:noFill/>
        </p:spPr>
        <p:txBody>
          <a:bodyPr wrap="none" rtlCol="0">
            <a:spAutoFit/>
          </a:bodyPr>
          <a:lstStyle/>
          <a:p>
            <a:r>
              <a:rPr lang="de-DE" sz="2000" b="1" cap="small" dirty="0">
                <a:solidFill>
                  <a:schemeClr val="bg1">
                    <a:lumMod val="50000"/>
                  </a:schemeClr>
                </a:solidFill>
              </a:rPr>
              <a:t>Professur für Systematische Theologie/Ethik</a:t>
            </a:r>
          </a:p>
        </p:txBody>
      </p:sp>
      <p:sp>
        <p:nvSpPr>
          <p:cNvPr id="5" name="Textfeld 4"/>
          <p:cNvSpPr txBox="1"/>
          <p:nvPr/>
        </p:nvSpPr>
        <p:spPr>
          <a:xfrm>
            <a:off x="2082232" y="3303380"/>
            <a:ext cx="1762022" cy="369332"/>
          </a:xfrm>
          <a:prstGeom prst="rect">
            <a:avLst/>
          </a:prstGeom>
          <a:noFill/>
        </p:spPr>
        <p:txBody>
          <a:bodyPr wrap="none" rtlCol="0">
            <a:spAutoFit/>
          </a:bodyPr>
          <a:lstStyle/>
          <a:p>
            <a:pPr algn="ctr"/>
            <a:r>
              <a:rPr lang="de-DE" cap="small" dirty="0">
                <a:solidFill>
                  <a:schemeClr val="bg1">
                    <a:lumMod val="50000"/>
                  </a:schemeClr>
                </a:solidFill>
              </a:rPr>
              <a:t>Wiss. Mitarbeiter</a:t>
            </a:r>
          </a:p>
        </p:txBody>
      </p:sp>
      <p:pic>
        <p:nvPicPr>
          <p:cNvPr id="7" name="Grafi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1196752"/>
            <a:ext cx="2537718" cy="1925165"/>
          </a:xfrm>
          <a:prstGeom prst="rect">
            <a:avLst/>
          </a:prstGeom>
        </p:spPr>
      </p:pic>
      <p:pic>
        <p:nvPicPr>
          <p:cNvPr id="8" name="Grafik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95149" y="1727252"/>
            <a:ext cx="1424077" cy="1999809"/>
          </a:xfrm>
          <a:prstGeom prst="rect">
            <a:avLst/>
          </a:prstGeom>
          <a:ln w="3175">
            <a:solidFill>
              <a:schemeClr val="tx1"/>
            </a:solidFill>
          </a:ln>
        </p:spPr>
      </p:pic>
      <p:sp>
        <p:nvSpPr>
          <p:cNvPr id="6" name="Foliennummernplatzhalter 5"/>
          <p:cNvSpPr>
            <a:spLocks noGrp="1"/>
          </p:cNvSpPr>
          <p:nvPr>
            <p:ph type="sldNum" sz="quarter" idx="12"/>
          </p:nvPr>
        </p:nvSpPr>
        <p:spPr/>
        <p:txBody>
          <a:bodyPr/>
          <a:lstStyle/>
          <a:p>
            <a:fld id="{3A1DC2E3-8576-454E-A285-24B55D0D9211}" type="slidenum">
              <a:rPr lang="de-DE" smtClean="0"/>
              <a:pPr/>
              <a:t>10</a:t>
            </a:fld>
            <a:endParaRPr lang="de-DE"/>
          </a:p>
        </p:txBody>
      </p:sp>
      <p:sp>
        <p:nvSpPr>
          <p:cNvPr id="14" name="Textfeld 13"/>
          <p:cNvSpPr txBox="1"/>
          <p:nvPr/>
        </p:nvSpPr>
        <p:spPr>
          <a:xfrm>
            <a:off x="2169679" y="5499655"/>
            <a:ext cx="1435586" cy="369332"/>
          </a:xfrm>
          <a:prstGeom prst="rect">
            <a:avLst/>
          </a:prstGeom>
          <a:noFill/>
        </p:spPr>
        <p:txBody>
          <a:bodyPr wrap="none" rtlCol="0">
            <a:spAutoFit/>
          </a:bodyPr>
          <a:lstStyle/>
          <a:p>
            <a:pPr algn="ctr"/>
            <a:r>
              <a:rPr lang="de-DE" dirty="0"/>
              <a:t>Martin Jockel</a:t>
            </a:r>
          </a:p>
        </p:txBody>
      </p:sp>
      <p:sp>
        <p:nvSpPr>
          <p:cNvPr id="18" name="Textfeld 17"/>
          <p:cNvSpPr txBox="1"/>
          <p:nvPr/>
        </p:nvSpPr>
        <p:spPr>
          <a:xfrm>
            <a:off x="6137551" y="5955559"/>
            <a:ext cx="1237838" cy="369332"/>
          </a:xfrm>
          <a:prstGeom prst="rect">
            <a:avLst/>
          </a:prstGeom>
          <a:noFill/>
        </p:spPr>
        <p:txBody>
          <a:bodyPr wrap="none" rtlCol="0">
            <a:spAutoFit/>
          </a:bodyPr>
          <a:lstStyle/>
          <a:p>
            <a:pPr algn="ctr"/>
            <a:r>
              <a:rPr lang="de-DE" dirty="0"/>
              <a:t>Selina Höhl</a:t>
            </a:r>
          </a:p>
        </p:txBody>
      </p:sp>
      <p:pic>
        <p:nvPicPr>
          <p:cNvPr id="15" name="Grafik 14" descr="Ein Bild, das Gebäude, Person, draußen, Ziegelstein enthält.&#10;&#10;Automatisch generierte Beschreibung">
            <a:extLst>
              <a:ext uri="{FF2B5EF4-FFF2-40B4-BE49-F238E27FC236}">
                <a16:creationId xmlns:a16="http://schemas.microsoft.com/office/drawing/2014/main" id="{CD9C935E-5C38-422A-B745-E42851195E1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24671" y="3653271"/>
            <a:ext cx="1579359" cy="1847203"/>
          </a:xfrm>
          <a:prstGeom prst="rect">
            <a:avLst/>
          </a:prstGeom>
          <a:ln w="3175">
            <a:solidFill>
              <a:schemeClr val="tx1"/>
            </a:solidFill>
          </a:ln>
        </p:spPr>
      </p:pic>
      <p:sp>
        <p:nvSpPr>
          <p:cNvPr id="21" name="Textfeld 20">
            <a:extLst>
              <a:ext uri="{FF2B5EF4-FFF2-40B4-BE49-F238E27FC236}">
                <a16:creationId xmlns:a16="http://schemas.microsoft.com/office/drawing/2014/main" id="{787D9224-76B4-4EAD-A8C8-45A249B57E61}"/>
              </a:ext>
            </a:extLst>
          </p:cNvPr>
          <p:cNvSpPr txBox="1"/>
          <p:nvPr/>
        </p:nvSpPr>
        <p:spPr>
          <a:xfrm>
            <a:off x="6137551" y="3742308"/>
            <a:ext cx="1631602" cy="369332"/>
          </a:xfrm>
          <a:prstGeom prst="rect">
            <a:avLst/>
          </a:prstGeom>
          <a:noFill/>
        </p:spPr>
        <p:txBody>
          <a:bodyPr wrap="none" rtlCol="0">
            <a:spAutoFit/>
          </a:bodyPr>
          <a:lstStyle/>
          <a:p>
            <a:pPr algn="ctr"/>
            <a:r>
              <a:rPr lang="de-DE" cap="small" dirty="0">
                <a:solidFill>
                  <a:schemeClr val="bg1">
                    <a:lumMod val="50000"/>
                  </a:schemeClr>
                </a:solidFill>
              </a:rPr>
              <a:t>Stud. Hilfskraft</a:t>
            </a:r>
          </a:p>
        </p:txBody>
      </p:sp>
      <p:pic>
        <p:nvPicPr>
          <p:cNvPr id="12" name="Grafik 11">
            <a:extLst>
              <a:ext uri="{FF2B5EF4-FFF2-40B4-BE49-F238E27FC236}">
                <a16:creationId xmlns:a16="http://schemas.microsoft.com/office/drawing/2014/main" id="{04A87B49-2F99-498B-B562-331AC741FE9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28372" y="4157484"/>
            <a:ext cx="1269787" cy="1798075"/>
          </a:xfrm>
          <a:prstGeom prst="rect">
            <a:avLst/>
          </a:prstGeom>
          <a:ln w="3175">
            <a:solidFill>
              <a:schemeClr val="tx1"/>
            </a:solidFill>
          </a:ln>
        </p:spPr>
      </p:pic>
      <p:sp>
        <p:nvSpPr>
          <p:cNvPr id="13" name="Rechteck 12">
            <a:extLst>
              <a:ext uri="{FF2B5EF4-FFF2-40B4-BE49-F238E27FC236}">
                <a16:creationId xmlns:a16="http://schemas.microsoft.com/office/drawing/2014/main" id="{93CBD76F-4A3A-4424-97DC-944DF2AA9980}"/>
              </a:ext>
            </a:extLst>
          </p:cNvPr>
          <p:cNvSpPr/>
          <p:nvPr/>
        </p:nvSpPr>
        <p:spPr>
          <a:xfrm>
            <a:off x="5996360" y="2613429"/>
            <a:ext cx="2201628" cy="369332"/>
          </a:xfrm>
          <a:prstGeom prst="rect">
            <a:avLst/>
          </a:prstGeom>
        </p:spPr>
        <p:txBody>
          <a:bodyPr wrap="none">
            <a:spAutoFit/>
          </a:bodyPr>
          <a:lstStyle/>
          <a:p>
            <a:pPr algn="ctr"/>
            <a:r>
              <a:rPr lang="de-DE" dirty="0"/>
              <a:t>Prof. Dr. Philipp David</a:t>
            </a:r>
          </a:p>
        </p:txBody>
      </p:sp>
      <p:pic>
        <p:nvPicPr>
          <p:cNvPr id="2" name="Personal ST">
            <a:hlinkClick r:id="" action="ppaction://media"/>
            <a:extLst>
              <a:ext uri="{FF2B5EF4-FFF2-40B4-BE49-F238E27FC236}">
                <a16:creationId xmlns:a16="http://schemas.microsoft.com/office/drawing/2014/main" id="{2F706E67-C939-4794-B596-CB2C5D59B72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00392" y="5853257"/>
            <a:ext cx="487363" cy="487363"/>
          </a:xfrm>
          <a:prstGeom prst="rect">
            <a:avLst/>
          </a:prstGeom>
        </p:spPr>
      </p:pic>
    </p:spTree>
    <p:extLst>
      <p:ext uri="{BB962C8B-B14F-4D97-AF65-F5344CB8AC3E}">
        <p14:creationId xmlns:p14="http://schemas.microsoft.com/office/powerpoint/2010/main" val="2385311437"/>
      </p:ext>
    </p:extLst>
  </p:cSld>
  <p:clrMapOvr>
    <a:masterClrMapping/>
  </p:clrMapOvr>
  <mc:AlternateContent xmlns:mc="http://schemas.openxmlformats.org/markup-compatibility/2006" xmlns:p14="http://schemas.microsoft.com/office/powerpoint/2010/main">
    <mc:Choice Requires="p14">
      <p:transition spd="slow" p14:dur="2000" advTm="22338"/>
    </mc:Choice>
    <mc:Fallback xmlns="">
      <p:transition spd="slow" advTm="223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3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07504" y="116632"/>
            <a:ext cx="5763950" cy="738664"/>
          </a:xfrm>
          <a:prstGeom prst="rect">
            <a:avLst/>
          </a:prstGeom>
          <a:noFill/>
        </p:spPr>
        <p:txBody>
          <a:bodyPr wrap="none" rtlCol="0">
            <a:spAutoFit/>
          </a:bodyPr>
          <a:lstStyle/>
          <a:p>
            <a:r>
              <a:rPr lang="de-DE" sz="2400" b="1" cap="small" dirty="0">
                <a:solidFill>
                  <a:schemeClr val="bg1"/>
                </a:solidFill>
              </a:rPr>
              <a:t>Fachbereich 04 </a:t>
            </a:r>
            <a:r>
              <a:rPr lang="de-DE" b="1" cap="small" dirty="0">
                <a:solidFill>
                  <a:schemeClr val="bg1"/>
                </a:solidFill>
              </a:rPr>
              <a:t>– Geschichts- und Kulturwissenschaften</a:t>
            </a:r>
            <a:br>
              <a:rPr lang="de-DE" b="1" cap="small" dirty="0">
                <a:solidFill>
                  <a:schemeClr val="bg1"/>
                </a:solidFill>
              </a:rPr>
            </a:br>
            <a:r>
              <a:rPr lang="de-DE" b="1" cap="small" dirty="0">
                <a:solidFill>
                  <a:schemeClr val="bg1"/>
                </a:solidFill>
              </a:rPr>
              <a:t>Institut für Evangelische Theologie</a:t>
            </a:r>
          </a:p>
        </p:txBody>
      </p:sp>
      <p:sp>
        <p:nvSpPr>
          <p:cNvPr id="2" name="Rechteck 1"/>
          <p:cNvSpPr/>
          <p:nvPr/>
        </p:nvSpPr>
        <p:spPr>
          <a:xfrm>
            <a:off x="2267744" y="2708920"/>
            <a:ext cx="6079320" cy="2308324"/>
          </a:xfrm>
          <a:prstGeom prst="rect">
            <a:avLst/>
          </a:prstGeom>
        </p:spPr>
        <p:txBody>
          <a:bodyPr wrap="square">
            <a:spAutoFit/>
          </a:bodyPr>
          <a:lstStyle/>
          <a:p>
            <a:pPr algn="just"/>
            <a:r>
              <a:rPr lang="de-DE" b="1" dirty="0">
                <a:solidFill>
                  <a:schemeClr val="bg1">
                    <a:lumMod val="50000"/>
                  </a:schemeClr>
                </a:solidFill>
              </a:rPr>
              <a:t>Systematische Theologie </a:t>
            </a:r>
            <a:r>
              <a:rPr lang="de-DE" dirty="0">
                <a:solidFill>
                  <a:schemeClr val="bg1">
                    <a:lumMod val="50000"/>
                  </a:schemeClr>
                </a:solidFill>
              </a:rPr>
              <a:t>ist gedankliche Rechenschaft der Ideen und Ausdrucksgestalten des Christentums.  Traditionell gliedert sich diese Aufgabe in drei Teilbereiche der systematisch-theologischen Arbeit: Religionsphilosophie, Dogmatik und Ethik. Die Systematische Theologie thematisiert und reflektiert methodisch die in der Moderne in vielerlei Hinsicht problematisch gewordenen Geltungsansprüche des christlichen Glaubens.</a:t>
            </a:r>
          </a:p>
        </p:txBody>
      </p:sp>
      <p:pic>
        <p:nvPicPr>
          <p:cNvPr id="5" name="Grafik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1196752"/>
            <a:ext cx="2537718" cy="1925165"/>
          </a:xfrm>
          <a:prstGeom prst="rect">
            <a:avLst/>
          </a:prstGeom>
        </p:spPr>
      </p:pic>
      <p:sp>
        <p:nvSpPr>
          <p:cNvPr id="3" name="Foliennummernplatzhalter 2"/>
          <p:cNvSpPr>
            <a:spLocks noGrp="1"/>
          </p:cNvSpPr>
          <p:nvPr>
            <p:ph type="sldNum" sz="quarter" idx="12"/>
          </p:nvPr>
        </p:nvSpPr>
        <p:spPr/>
        <p:txBody>
          <a:bodyPr/>
          <a:lstStyle/>
          <a:p>
            <a:fld id="{3A1DC2E3-8576-454E-A285-24B55D0D9211}" type="slidenum">
              <a:rPr lang="de-DE" smtClean="0"/>
              <a:pPr/>
              <a:t>11</a:t>
            </a:fld>
            <a:endParaRPr lang="de-DE"/>
          </a:p>
        </p:txBody>
      </p:sp>
      <p:pic>
        <p:nvPicPr>
          <p:cNvPr id="7" name="ST SB">
            <a:hlinkClick r:id="" action="ppaction://media"/>
            <a:extLst>
              <a:ext uri="{FF2B5EF4-FFF2-40B4-BE49-F238E27FC236}">
                <a16:creationId xmlns:a16="http://schemas.microsoft.com/office/drawing/2014/main" id="{59D04D20-84A6-4145-AF1F-DA320F34AC6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443118" y="5868987"/>
            <a:ext cx="487363" cy="487363"/>
          </a:xfrm>
          <a:prstGeom prst="rect">
            <a:avLst/>
          </a:prstGeom>
        </p:spPr>
      </p:pic>
    </p:spTree>
    <p:custDataLst>
      <p:tags r:id="rId1"/>
    </p:custDataLst>
    <p:extLst>
      <p:ext uri="{BB962C8B-B14F-4D97-AF65-F5344CB8AC3E}">
        <p14:creationId xmlns:p14="http://schemas.microsoft.com/office/powerpoint/2010/main" val="2617697043"/>
      </p:ext>
    </p:extLst>
  </p:cSld>
  <p:clrMapOvr>
    <a:masterClrMapping/>
  </p:clrMapOvr>
  <mc:AlternateContent xmlns:mc="http://schemas.openxmlformats.org/markup-compatibility/2006" xmlns:p14="http://schemas.microsoft.com/office/powerpoint/2010/main">
    <mc:Choice Requires="p14">
      <p:transition spd="slow" p14:dur="2000" advTm="30301"/>
    </mc:Choice>
    <mc:Fallback xmlns="">
      <p:transition spd="slow" advTm="3030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9659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07504" y="116632"/>
            <a:ext cx="5763950" cy="738664"/>
          </a:xfrm>
          <a:prstGeom prst="rect">
            <a:avLst/>
          </a:prstGeom>
          <a:noFill/>
        </p:spPr>
        <p:txBody>
          <a:bodyPr wrap="none" rtlCol="0">
            <a:spAutoFit/>
          </a:bodyPr>
          <a:lstStyle/>
          <a:p>
            <a:r>
              <a:rPr lang="de-DE" sz="2400" b="1" cap="small" dirty="0">
                <a:solidFill>
                  <a:schemeClr val="bg1"/>
                </a:solidFill>
              </a:rPr>
              <a:t>Fachbereich 04 </a:t>
            </a:r>
            <a:r>
              <a:rPr lang="de-DE" b="1" cap="small" dirty="0">
                <a:solidFill>
                  <a:schemeClr val="bg1"/>
                </a:solidFill>
              </a:rPr>
              <a:t>– Geschichts- und Kulturwissenschaften</a:t>
            </a:r>
            <a:br>
              <a:rPr lang="de-DE" b="1" cap="small" dirty="0">
                <a:solidFill>
                  <a:schemeClr val="bg1"/>
                </a:solidFill>
              </a:rPr>
            </a:br>
            <a:r>
              <a:rPr lang="de-DE" b="1" cap="small" dirty="0">
                <a:solidFill>
                  <a:schemeClr val="bg1"/>
                </a:solidFill>
              </a:rPr>
              <a:t>Institut für Evangelische Theologie</a:t>
            </a:r>
          </a:p>
        </p:txBody>
      </p:sp>
      <p:sp>
        <p:nvSpPr>
          <p:cNvPr id="3" name="Textfeld 2"/>
          <p:cNvSpPr txBox="1"/>
          <p:nvPr/>
        </p:nvSpPr>
        <p:spPr>
          <a:xfrm>
            <a:off x="3002779" y="1276578"/>
            <a:ext cx="4933979" cy="707886"/>
          </a:xfrm>
          <a:prstGeom prst="rect">
            <a:avLst/>
          </a:prstGeom>
          <a:noFill/>
        </p:spPr>
        <p:txBody>
          <a:bodyPr wrap="none" rtlCol="0">
            <a:spAutoFit/>
          </a:bodyPr>
          <a:lstStyle/>
          <a:p>
            <a:r>
              <a:rPr lang="de-DE" sz="2000" b="1" cap="small" dirty="0">
                <a:solidFill>
                  <a:schemeClr val="bg1">
                    <a:lumMod val="50000"/>
                  </a:schemeClr>
                </a:solidFill>
              </a:rPr>
              <a:t>Professur für Praktische Theologie/</a:t>
            </a:r>
            <a:br>
              <a:rPr lang="de-DE" sz="2000" b="1" cap="small" dirty="0">
                <a:solidFill>
                  <a:schemeClr val="bg1">
                    <a:lumMod val="50000"/>
                  </a:schemeClr>
                </a:solidFill>
              </a:rPr>
            </a:br>
            <a:r>
              <a:rPr lang="de-DE" sz="2000" b="1" cap="small" dirty="0">
                <a:solidFill>
                  <a:schemeClr val="bg1">
                    <a:lumMod val="50000"/>
                  </a:schemeClr>
                </a:solidFill>
              </a:rPr>
              <a:t>			Religionspädagogik</a:t>
            </a:r>
          </a:p>
        </p:txBody>
      </p:sp>
      <p:sp>
        <p:nvSpPr>
          <p:cNvPr id="6" name="Textfeld 5"/>
          <p:cNvSpPr txBox="1"/>
          <p:nvPr/>
        </p:nvSpPr>
        <p:spPr>
          <a:xfrm>
            <a:off x="6414217" y="3876974"/>
            <a:ext cx="1631602" cy="369332"/>
          </a:xfrm>
          <a:prstGeom prst="rect">
            <a:avLst/>
          </a:prstGeom>
          <a:noFill/>
        </p:spPr>
        <p:txBody>
          <a:bodyPr wrap="none" rtlCol="0">
            <a:spAutoFit/>
          </a:bodyPr>
          <a:lstStyle/>
          <a:p>
            <a:pPr algn="ctr"/>
            <a:r>
              <a:rPr lang="de-DE" cap="small" dirty="0">
                <a:solidFill>
                  <a:schemeClr val="bg1">
                    <a:lumMod val="50000"/>
                  </a:schemeClr>
                </a:solidFill>
              </a:rPr>
              <a:t>Stud. Hilfskraft</a:t>
            </a:r>
          </a:p>
        </p:txBody>
      </p:sp>
      <p:pic>
        <p:nvPicPr>
          <p:cNvPr id="7" name="Grafik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1520" y="980728"/>
            <a:ext cx="1944216" cy="1979565"/>
          </a:xfrm>
          <a:prstGeom prst="rect">
            <a:avLst/>
          </a:prstGeom>
        </p:spPr>
      </p:pic>
      <p:pic>
        <p:nvPicPr>
          <p:cNvPr id="2" name="Grafik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96553" y="1680673"/>
            <a:ext cx="1399667" cy="2099501"/>
          </a:xfrm>
          <a:prstGeom prst="rect">
            <a:avLst/>
          </a:prstGeom>
          <a:ln w="3175">
            <a:solidFill>
              <a:schemeClr val="tx1"/>
            </a:solidFill>
          </a:ln>
        </p:spPr>
      </p:pic>
      <p:grpSp>
        <p:nvGrpSpPr>
          <p:cNvPr id="20" name="Gruppieren 19"/>
          <p:cNvGrpSpPr/>
          <p:nvPr/>
        </p:nvGrpSpPr>
        <p:grpSpPr>
          <a:xfrm>
            <a:off x="2989479" y="5585839"/>
            <a:ext cx="4688939" cy="369332"/>
            <a:chOff x="-349948" y="5582216"/>
            <a:chExt cx="6062758" cy="474366"/>
          </a:xfrm>
        </p:grpSpPr>
        <p:sp>
          <p:nvSpPr>
            <p:cNvPr id="15" name="Textfeld 14"/>
            <p:cNvSpPr txBox="1"/>
            <p:nvPr/>
          </p:nvSpPr>
          <p:spPr>
            <a:xfrm>
              <a:off x="-349948" y="5582216"/>
              <a:ext cx="3019298" cy="474365"/>
            </a:xfrm>
            <a:prstGeom prst="rect">
              <a:avLst/>
            </a:prstGeom>
            <a:noFill/>
          </p:spPr>
          <p:txBody>
            <a:bodyPr wrap="none" rtlCol="0">
              <a:spAutoFit/>
            </a:bodyPr>
            <a:lstStyle/>
            <a:p>
              <a:pPr algn="ctr"/>
              <a:r>
                <a:rPr lang="de-DE" dirty="0"/>
                <a:t>PD Dr. Martin Schmuck</a:t>
              </a:r>
            </a:p>
          </p:txBody>
        </p:sp>
        <p:sp>
          <p:nvSpPr>
            <p:cNvPr id="17" name="Textfeld 16"/>
            <p:cNvSpPr txBox="1"/>
            <p:nvPr/>
          </p:nvSpPr>
          <p:spPr>
            <a:xfrm>
              <a:off x="4135094" y="5582216"/>
              <a:ext cx="1577716" cy="474366"/>
            </a:xfrm>
            <a:prstGeom prst="rect">
              <a:avLst/>
            </a:prstGeom>
            <a:noFill/>
          </p:spPr>
          <p:txBody>
            <a:bodyPr wrap="none" rtlCol="0">
              <a:spAutoFit/>
            </a:bodyPr>
            <a:lstStyle/>
            <a:p>
              <a:pPr algn="ctr"/>
              <a:r>
                <a:rPr lang="de-DE" dirty="0"/>
                <a:t>Luis Möller</a:t>
              </a:r>
            </a:p>
          </p:txBody>
        </p:sp>
      </p:grpSp>
      <p:sp>
        <p:nvSpPr>
          <p:cNvPr id="9" name="Foliennummernplatzhalter 8"/>
          <p:cNvSpPr>
            <a:spLocks noGrp="1"/>
          </p:cNvSpPr>
          <p:nvPr>
            <p:ph type="sldNum" sz="quarter" idx="12"/>
          </p:nvPr>
        </p:nvSpPr>
        <p:spPr/>
        <p:txBody>
          <a:bodyPr/>
          <a:lstStyle/>
          <a:p>
            <a:fld id="{3A1DC2E3-8576-454E-A285-24B55D0D9211}" type="slidenum">
              <a:rPr lang="de-DE" smtClean="0"/>
              <a:pPr/>
              <a:t>12</a:t>
            </a:fld>
            <a:endParaRPr lang="de-DE"/>
          </a:p>
        </p:txBody>
      </p:sp>
      <p:sp>
        <p:nvSpPr>
          <p:cNvPr id="23" name="Textfeld 22"/>
          <p:cNvSpPr txBox="1"/>
          <p:nvPr/>
        </p:nvSpPr>
        <p:spPr>
          <a:xfrm>
            <a:off x="719013" y="3511710"/>
            <a:ext cx="1927131" cy="369332"/>
          </a:xfrm>
          <a:prstGeom prst="rect">
            <a:avLst/>
          </a:prstGeom>
          <a:noFill/>
        </p:spPr>
        <p:txBody>
          <a:bodyPr wrap="none" rtlCol="0">
            <a:spAutoFit/>
          </a:bodyPr>
          <a:lstStyle/>
          <a:p>
            <a:pPr algn="ctr"/>
            <a:r>
              <a:rPr lang="de-DE" cap="small" dirty="0">
                <a:solidFill>
                  <a:schemeClr val="bg1">
                    <a:lumMod val="50000"/>
                  </a:schemeClr>
                </a:solidFill>
              </a:rPr>
              <a:t>Wiss. Mitarbeiterin</a:t>
            </a:r>
          </a:p>
        </p:txBody>
      </p:sp>
      <p:pic>
        <p:nvPicPr>
          <p:cNvPr id="25" name="Grafik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0861" y="3933553"/>
            <a:ext cx="1044116" cy="1576666"/>
          </a:xfrm>
          <a:prstGeom prst="rect">
            <a:avLst/>
          </a:prstGeom>
          <a:ln w="3175">
            <a:solidFill>
              <a:schemeClr val="tx1"/>
            </a:solidFill>
          </a:ln>
        </p:spPr>
      </p:pic>
      <p:sp>
        <p:nvSpPr>
          <p:cNvPr id="26" name="Textfeld 25"/>
          <p:cNvSpPr txBox="1"/>
          <p:nvPr/>
        </p:nvSpPr>
        <p:spPr>
          <a:xfrm>
            <a:off x="357733" y="5585839"/>
            <a:ext cx="2328056" cy="369332"/>
          </a:xfrm>
          <a:prstGeom prst="rect">
            <a:avLst/>
          </a:prstGeom>
          <a:noFill/>
        </p:spPr>
        <p:txBody>
          <a:bodyPr wrap="square" rtlCol="0">
            <a:spAutoFit/>
          </a:bodyPr>
          <a:lstStyle/>
          <a:p>
            <a:pPr algn="ctr"/>
            <a:r>
              <a:rPr lang="de-DE" dirty="0"/>
              <a:t>Anna Lena Veit</a:t>
            </a:r>
          </a:p>
        </p:txBody>
      </p:sp>
      <p:pic>
        <p:nvPicPr>
          <p:cNvPr id="30" name="Grafik 29" descr="Ein Bild, das Fenster, Anzug, Person, Mann enthält.&#10;&#10;Automatisch generierte Beschreibung">
            <a:extLst>
              <a:ext uri="{FF2B5EF4-FFF2-40B4-BE49-F238E27FC236}">
                <a16:creationId xmlns:a16="http://schemas.microsoft.com/office/drawing/2014/main" id="{0FA2E0D4-9350-45C5-A708-C2F90756C84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82683" y="4246306"/>
            <a:ext cx="1880237" cy="1252708"/>
          </a:xfrm>
          <a:prstGeom prst="rect">
            <a:avLst/>
          </a:prstGeom>
          <a:ln w="3175">
            <a:solidFill>
              <a:schemeClr val="tx1"/>
            </a:solidFill>
          </a:ln>
        </p:spPr>
      </p:pic>
      <p:sp>
        <p:nvSpPr>
          <p:cNvPr id="19" name="Textfeld 18">
            <a:extLst>
              <a:ext uri="{FF2B5EF4-FFF2-40B4-BE49-F238E27FC236}">
                <a16:creationId xmlns:a16="http://schemas.microsoft.com/office/drawing/2014/main" id="{3A80B96A-6013-4782-B969-0ACF2ED83313}"/>
              </a:ext>
            </a:extLst>
          </p:cNvPr>
          <p:cNvSpPr txBox="1"/>
          <p:nvPr/>
        </p:nvSpPr>
        <p:spPr>
          <a:xfrm>
            <a:off x="2990421" y="3866999"/>
            <a:ext cx="1565621" cy="369332"/>
          </a:xfrm>
          <a:prstGeom prst="rect">
            <a:avLst/>
          </a:prstGeom>
          <a:noFill/>
        </p:spPr>
        <p:txBody>
          <a:bodyPr wrap="none" rtlCol="0">
            <a:spAutoFit/>
          </a:bodyPr>
          <a:lstStyle/>
          <a:p>
            <a:pPr algn="ctr"/>
            <a:r>
              <a:rPr lang="de-DE" cap="small" dirty="0">
                <a:solidFill>
                  <a:schemeClr val="bg1">
                    <a:lumMod val="50000"/>
                  </a:schemeClr>
                </a:solidFill>
              </a:rPr>
              <a:t>Privatdozentur</a:t>
            </a:r>
          </a:p>
        </p:txBody>
      </p:sp>
      <p:pic>
        <p:nvPicPr>
          <p:cNvPr id="10" name="Grafik 9">
            <a:extLst>
              <a:ext uri="{FF2B5EF4-FFF2-40B4-BE49-F238E27FC236}">
                <a16:creationId xmlns:a16="http://schemas.microsoft.com/office/drawing/2014/main" id="{A971037D-6F5B-41B6-8781-05D77482982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23713" y="4226659"/>
            <a:ext cx="945004" cy="1294526"/>
          </a:xfrm>
          <a:prstGeom prst="rect">
            <a:avLst/>
          </a:prstGeom>
          <a:ln w="3175">
            <a:solidFill>
              <a:schemeClr val="tx1"/>
            </a:solidFill>
          </a:ln>
        </p:spPr>
      </p:pic>
      <p:sp>
        <p:nvSpPr>
          <p:cNvPr id="11" name="Rechteck 10">
            <a:extLst>
              <a:ext uri="{FF2B5EF4-FFF2-40B4-BE49-F238E27FC236}">
                <a16:creationId xmlns:a16="http://schemas.microsoft.com/office/drawing/2014/main" id="{EC711A4D-A8A5-48B0-A5D0-8A17546279CE}"/>
              </a:ext>
            </a:extLst>
          </p:cNvPr>
          <p:cNvSpPr/>
          <p:nvPr/>
        </p:nvSpPr>
        <p:spPr>
          <a:xfrm>
            <a:off x="4496221" y="2682264"/>
            <a:ext cx="3382144" cy="369332"/>
          </a:xfrm>
          <a:prstGeom prst="rect">
            <a:avLst/>
          </a:prstGeom>
        </p:spPr>
        <p:txBody>
          <a:bodyPr wrap="none">
            <a:spAutoFit/>
          </a:bodyPr>
          <a:lstStyle/>
          <a:p>
            <a:pPr algn="ctr"/>
            <a:r>
              <a:rPr lang="de-DE" dirty="0"/>
              <a:t>Prof. Dr. Frank-Thomas Brinkmann</a:t>
            </a:r>
          </a:p>
        </p:txBody>
      </p:sp>
      <p:pic>
        <p:nvPicPr>
          <p:cNvPr id="5" name="Personal PT">
            <a:hlinkClick r:id="" action="ppaction://media"/>
            <a:extLst>
              <a:ext uri="{FF2B5EF4-FFF2-40B4-BE49-F238E27FC236}">
                <a16:creationId xmlns:a16="http://schemas.microsoft.com/office/drawing/2014/main" id="{ED1FC648-A4CE-47C2-BA7C-36034BB353F3}"/>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045819" y="5668397"/>
            <a:ext cx="487363" cy="487363"/>
          </a:xfrm>
          <a:prstGeom prst="rect">
            <a:avLst/>
          </a:prstGeom>
        </p:spPr>
      </p:pic>
    </p:spTree>
    <p:custDataLst>
      <p:tags r:id="rId1"/>
    </p:custDataLst>
    <p:extLst>
      <p:ext uri="{BB962C8B-B14F-4D97-AF65-F5344CB8AC3E}">
        <p14:creationId xmlns:p14="http://schemas.microsoft.com/office/powerpoint/2010/main" val="2385311437"/>
      </p:ext>
    </p:extLst>
  </p:cSld>
  <p:clrMapOvr>
    <a:masterClrMapping/>
  </p:clrMapOvr>
  <mc:AlternateContent xmlns:mc="http://schemas.openxmlformats.org/markup-compatibility/2006" xmlns:p14="http://schemas.microsoft.com/office/powerpoint/2010/main">
    <mc:Choice Requires="p14">
      <p:transition spd="slow" p14:dur="2000" advTm="22690"/>
    </mc:Choice>
    <mc:Fallback xmlns="">
      <p:transition spd="slow" advTm="22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21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07504" y="116632"/>
            <a:ext cx="5763950" cy="738664"/>
          </a:xfrm>
          <a:prstGeom prst="rect">
            <a:avLst/>
          </a:prstGeom>
          <a:noFill/>
        </p:spPr>
        <p:txBody>
          <a:bodyPr wrap="none" rtlCol="0">
            <a:spAutoFit/>
          </a:bodyPr>
          <a:lstStyle/>
          <a:p>
            <a:r>
              <a:rPr lang="de-DE" sz="2400" b="1" cap="small" dirty="0">
                <a:solidFill>
                  <a:schemeClr val="bg1"/>
                </a:solidFill>
              </a:rPr>
              <a:t>Fachbereich 04 </a:t>
            </a:r>
            <a:r>
              <a:rPr lang="de-DE" b="1" cap="small" dirty="0">
                <a:solidFill>
                  <a:schemeClr val="bg1"/>
                </a:solidFill>
              </a:rPr>
              <a:t>– Geschichts- und Kulturwissenschaften</a:t>
            </a:r>
            <a:br>
              <a:rPr lang="de-DE" b="1" cap="small" dirty="0">
                <a:solidFill>
                  <a:schemeClr val="bg1"/>
                </a:solidFill>
              </a:rPr>
            </a:br>
            <a:r>
              <a:rPr lang="de-DE" b="1" cap="small" dirty="0">
                <a:solidFill>
                  <a:schemeClr val="bg1"/>
                </a:solidFill>
              </a:rPr>
              <a:t>Institut für Evangelische Theologie</a:t>
            </a:r>
          </a:p>
        </p:txBody>
      </p:sp>
      <p:sp>
        <p:nvSpPr>
          <p:cNvPr id="2" name="Rechteck 1"/>
          <p:cNvSpPr/>
          <p:nvPr/>
        </p:nvSpPr>
        <p:spPr>
          <a:xfrm>
            <a:off x="2368352" y="1939636"/>
            <a:ext cx="6380112" cy="3970318"/>
          </a:xfrm>
          <a:prstGeom prst="rect">
            <a:avLst/>
          </a:prstGeom>
        </p:spPr>
        <p:txBody>
          <a:bodyPr wrap="square">
            <a:spAutoFit/>
          </a:bodyPr>
          <a:lstStyle/>
          <a:p>
            <a:pPr algn="just"/>
            <a:r>
              <a:rPr lang="de-DE" dirty="0">
                <a:solidFill>
                  <a:schemeClr val="bg1">
                    <a:lumMod val="50000"/>
                  </a:schemeClr>
                </a:solidFill>
              </a:rPr>
              <a:t>Alle theologischen Disziplinen stellen sich diskursiv der Aufgabe, Entstehung und Geschichte, Wesen und Wirkung, Inhalte und Sinnfiguren der christlichen Religion zu bedenken und zu erörtern. Die besondere Perspektive und Zielrichtung der </a:t>
            </a:r>
            <a:r>
              <a:rPr lang="de-DE" b="1" dirty="0">
                <a:solidFill>
                  <a:schemeClr val="bg1">
                    <a:lumMod val="50000"/>
                  </a:schemeClr>
                </a:solidFill>
              </a:rPr>
              <a:t>Praktischen Theologie </a:t>
            </a:r>
            <a:r>
              <a:rPr lang="de-DE" dirty="0">
                <a:solidFill>
                  <a:schemeClr val="bg1">
                    <a:lumMod val="50000"/>
                  </a:schemeClr>
                </a:solidFill>
              </a:rPr>
              <a:t>richtet sich dabei auf die sozialen und individuellen religiösen Sinndeutungs- und Lebensgestaltungspraktiken, die sich im Spannungsfeld kirchlich institutionalisierter </a:t>
            </a:r>
            <a:r>
              <a:rPr lang="de-DE" dirty="0" err="1">
                <a:solidFill>
                  <a:schemeClr val="bg1">
                    <a:lumMod val="50000"/>
                  </a:schemeClr>
                </a:solidFill>
              </a:rPr>
              <a:t>Christentumspraxis</a:t>
            </a:r>
            <a:r>
              <a:rPr lang="de-DE" dirty="0">
                <a:solidFill>
                  <a:schemeClr val="bg1">
                    <a:lumMod val="50000"/>
                  </a:schemeClr>
                </a:solidFill>
              </a:rPr>
              <a:t> und kulturell vermittelter Religionspraxis erfassen, darstellen und gestalten lassen wollen. </a:t>
            </a:r>
          </a:p>
          <a:p>
            <a:pPr algn="just"/>
            <a:r>
              <a:rPr lang="de-DE" dirty="0">
                <a:solidFill>
                  <a:schemeClr val="bg1">
                    <a:lumMod val="50000"/>
                  </a:schemeClr>
                </a:solidFill>
              </a:rPr>
              <a:t>Es geht allgemein um Erziehung, Bildung, Sozialisation, Lernen und Entwicklung in Religionsgemeinschaft (Kirche), Schule und Gemeinde und darum, die Gestaltung religiöser Praxis zu reflektieren und die berufspraktische Perspektive der Theologie in den Blick zu nehmen.</a:t>
            </a:r>
          </a:p>
        </p:txBody>
      </p:sp>
      <p:pic>
        <p:nvPicPr>
          <p:cNvPr id="3" name="Grafik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520" y="980728"/>
            <a:ext cx="1944216" cy="1979565"/>
          </a:xfrm>
          <a:prstGeom prst="rect">
            <a:avLst/>
          </a:prstGeom>
        </p:spPr>
      </p:pic>
      <p:sp>
        <p:nvSpPr>
          <p:cNvPr id="5" name="Foliennummernplatzhalter 4"/>
          <p:cNvSpPr>
            <a:spLocks noGrp="1"/>
          </p:cNvSpPr>
          <p:nvPr>
            <p:ph type="sldNum" sz="quarter" idx="12"/>
          </p:nvPr>
        </p:nvSpPr>
        <p:spPr/>
        <p:txBody>
          <a:bodyPr/>
          <a:lstStyle/>
          <a:p>
            <a:fld id="{3A1DC2E3-8576-454E-A285-24B55D0D9211}" type="slidenum">
              <a:rPr lang="de-DE" smtClean="0"/>
              <a:pPr/>
              <a:t>13</a:t>
            </a:fld>
            <a:endParaRPr lang="de-DE"/>
          </a:p>
        </p:txBody>
      </p:sp>
      <p:pic>
        <p:nvPicPr>
          <p:cNvPr id="6" name="PT SB">
            <a:hlinkClick r:id="" action="ppaction://media"/>
            <a:extLst>
              <a:ext uri="{FF2B5EF4-FFF2-40B4-BE49-F238E27FC236}">
                <a16:creationId xmlns:a16="http://schemas.microsoft.com/office/drawing/2014/main" id="{BE66FB7C-645D-4B9F-B9E7-9F151013700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8424" y="5933281"/>
            <a:ext cx="487363" cy="487363"/>
          </a:xfrm>
          <a:prstGeom prst="rect">
            <a:avLst/>
          </a:prstGeom>
        </p:spPr>
      </p:pic>
    </p:spTree>
    <p:custDataLst>
      <p:tags r:id="rId1"/>
    </p:custDataLst>
    <p:extLst>
      <p:ext uri="{BB962C8B-B14F-4D97-AF65-F5344CB8AC3E}">
        <p14:creationId xmlns:p14="http://schemas.microsoft.com/office/powerpoint/2010/main" val="707205290"/>
      </p:ext>
    </p:extLst>
  </p:cSld>
  <p:clrMapOvr>
    <a:masterClrMapping/>
  </p:clrMapOvr>
  <mc:AlternateContent xmlns:mc="http://schemas.openxmlformats.org/markup-compatibility/2006" xmlns:p14="http://schemas.microsoft.com/office/powerpoint/2010/main">
    <mc:Choice Requires="p14">
      <p:transition spd="slow" p14:dur="2000" advTm="59505"/>
    </mc:Choice>
    <mc:Fallback xmlns="">
      <p:transition spd="slow" advTm="5950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6648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6"/>
                </p:tgtEl>
              </p:cMediaNode>
            </p:audio>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7A1EEA9B-1FF1-4CAC-8E0A-7F16EBEBC04A}"/>
              </a:ext>
            </a:extLst>
          </p:cNvPr>
          <p:cNvSpPr>
            <a:spLocks noGrp="1"/>
          </p:cNvSpPr>
          <p:nvPr>
            <p:ph type="ctrTitle"/>
          </p:nvPr>
        </p:nvSpPr>
        <p:spPr>
          <a:xfrm>
            <a:off x="685800" y="2130425"/>
            <a:ext cx="7772400" cy="3098775"/>
          </a:xfrm>
        </p:spPr>
        <p:txBody>
          <a:bodyPr>
            <a:normAutofit/>
          </a:bodyPr>
          <a:lstStyle/>
          <a:p>
            <a:r>
              <a:rPr lang="de-DE" dirty="0"/>
              <a:t>Studienverlaufsplan, </a:t>
            </a:r>
            <a:br>
              <a:rPr lang="de-DE" dirty="0"/>
            </a:br>
            <a:r>
              <a:rPr lang="de-DE" dirty="0"/>
              <a:t>Modulbeschreibungen, </a:t>
            </a:r>
            <a:br>
              <a:rPr lang="de-DE" dirty="0"/>
            </a:br>
            <a:r>
              <a:rPr lang="de-DE" dirty="0"/>
              <a:t>Elektronisches Vorlesungsverzeichnis (EVV)</a:t>
            </a:r>
          </a:p>
        </p:txBody>
      </p:sp>
      <p:sp>
        <p:nvSpPr>
          <p:cNvPr id="4" name="Foliennummernplatzhalter 3">
            <a:extLst>
              <a:ext uri="{FF2B5EF4-FFF2-40B4-BE49-F238E27FC236}">
                <a16:creationId xmlns:a16="http://schemas.microsoft.com/office/drawing/2014/main" id="{5E2EAC68-7385-440B-BC2E-C7D22C239732}"/>
              </a:ext>
            </a:extLst>
          </p:cNvPr>
          <p:cNvSpPr>
            <a:spLocks noGrp="1"/>
          </p:cNvSpPr>
          <p:nvPr>
            <p:ph type="sldNum" sz="quarter" idx="12"/>
          </p:nvPr>
        </p:nvSpPr>
        <p:spPr/>
        <p:txBody>
          <a:bodyPr/>
          <a:lstStyle/>
          <a:p>
            <a:fld id="{3A1DC2E3-8576-454E-A285-24B55D0D9211}" type="slidenum">
              <a:rPr lang="de-DE" smtClean="0"/>
              <a:pPr/>
              <a:t>14</a:t>
            </a:fld>
            <a:endParaRPr lang="de-DE"/>
          </a:p>
        </p:txBody>
      </p:sp>
      <p:pic>
        <p:nvPicPr>
          <p:cNvPr id="3" name="STEW Einleitung Formalia">
            <a:hlinkClick r:id="" action="ppaction://media"/>
            <a:extLst>
              <a:ext uri="{FF2B5EF4-FFF2-40B4-BE49-F238E27FC236}">
                <a16:creationId xmlns:a16="http://schemas.microsoft.com/office/drawing/2014/main" id="{FC1BC4AE-A774-4D9B-BE7B-E919106558C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651862" y="5713486"/>
            <a:ext cx="487362" cy="487362"/>
          </a:xfrm>
          <a:prstGeom prst="rect">
            <a:avLst/>
          </a:prstGeom>
        </p:spPr>
      </p:pic>
      <p:sp>
        <p:nvSpPr>
          <p:cNvPr id="6" name="Textfeld 5">
            <a:extLst>
              <a:ext uri="{FF2B5EF4-FFF2-40B4-BE49-F238E27FC236}">
                <a16:creationId xmlns:a16="http://schemas.microsoft.com/office/drawing/2014/main" id="{FE078A3A-45F7-4A46-A607-68520BAFAEE4}"/>
              </a:ext>
            </a:extLst>
          </p:cNvPr>
          <p:cNvSpPr txBox="1"/>
          <p:nvPr/>
        </p:nvSpPr>
        <p:spPr>
          <a:xfrm>
            <a:off x="107504" y="116632"/>
            <a:ext cx="5763950" cy="738664"/>
          </a:xfrm>
          <a:prstGeom prst="rect">
            <a:avLst/>
          </a:prstGeom>
          <a:noFill/>
        </p:spPr>
        <p:txBody>
          <a:bodyPr wrap="none" rtlCol="0">
            <a:spAutoFit/>
          </a:bodyPr>
          <a:lstStyle/>
          <a:p>
            <a:r>
              <a:rPr lang="de-DE" sz="2400" b="1" cap="small" dirty="0">
                <a:solidFill>
                  <a:schemeClr val="bg1"/>
                </a:solidFill>
              </a:rPr>
              <a:t>Fachbereich 04 </a:t>
            </a:r>
            <a:r>
              <a:rPr lang="de-DE" b="1" cap="small" dirty="0">
                <a:solidFill>
                  <a:schemeClr val="bg1"/>
                </a:solidFill>
              </a:rPr>
              <a:t>– Geschichts- und Kulturwissenschaften</a:t>
            </a:r>
            <a:br>
              <a:rPr lang="de-DE" b="1" cap="small" dirty="0">
                <a:solidFill>
                  <a:schemeClr val="bg1"/>
                </a:solidFill>
              </a:rPr>
            </a:br>
            <a:r>
              <a:rPr lang="de-DE" b="1" cap="small" dirty="0">
                <a:solidFill>
                  <a:schemeClr val="bg1"/>
                </a:solidFill>
              </a:rPr>
              <a:t>Institut für Evangelische Theologie</a:t>
            </a:r>
          </a:p>
        </p:txBody>
      </p:sp>
    </p:spTree>
    <p:extLst>
      <p:ext uri="{BB962C8B-B14F-4D97-AF65-F5344CB8AC3E}">
        <p14:creationId xmlns:p14="http://schemas.microsoft.com/office/powerpoint/2010/main" val="3786975045"/>
      </p:ext>
    </p:extLst>
  </p:cSld>
  <p:clrMapOvr>
    <a:masterClrMapping/>
  </p:clrMapOvr>
  <mc:AlternateContent xmlns:mc="http://schemas.openxmlformats.org/markup-compatibility/2006" xmlns:p14="http://schemas.microsoft.com/office/powerpoint/2010/main">
    <mc:Choice Requires="p14">
      <p:transition spd="slow" p14:dur="2000" advTm="47675"/>
    </mc:Choice>
    <mc:Fallback xmlns="">
      <p:transition spd="slow" advTm="47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2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07504" y="116632"/>
            <a:ext cx="5763950" cy="738664"/>
          </a:xfrm>
          <a:prstGeom prst="rect">
            <a:avLst/>
          </a:prstGeom>
          <a:noFill/>
        </p:spPr>
        <p:txBody>
          <a:bodyPr wrap="none" rtlCol="0">
            <a:spAutoFit/>
          </a:bodyPr>
          <a:lstStyle/>
          <a:p>
            <a:r>
              <a:rPr lang="de-DE" sz="2400" b="1" cap="small" dirty="0">
                <a:solidFill>
                  <a:schemeClr val="bg1"/>
                </a:solidFill>
              </a:rPr>
              <a:t>Fachbereich 04 </a:t>
            </a:r>
            <a:r>
              <a:rPr lang="de-DE" b="1" cap="small" dirty="0">
                <a:solidFill>
                  <a:schemeClr val="bg1"/>
                </a:solidFill>
              </a:rPr>
              <a:t>– Geschichts- und Kulturwissenschaften</a:t>
            </a:r>
            <a:br>
              <a:rPr lang="de-DE" b="1" cap="small" dirty="0">
                <a:solidFill>
                  <a:schemeClr val="bg1"/>
                </a:solidFill>
              </a:rPr>
            </a:br>
            <a:r>
              <a:rPr lang="de-DE" b="1" cap="small" dirty="0">
                <a:solidFill>
                  <a:schemeClr val="bg1"/>
                </a:solidFill>
              </a:rPr>
              <a:t>Institut für Evangelische Theologie</a:t>
            </a:r>
          </a:p>
        </p:txBody>
      </p:sp>
      <p:pic>
        <p:nvPicPr>
          <p:cNvPr id="2" name="Grafik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96641" y="2060848"/>
            <a:ext cx="6848732" cy="3528392"/>
          </a:xfrm>
          <a:prstGeom prst="rect">
            <a:avLst/>
          </a:prstGeom>
        </p:spPr>
      </p:pic>
      <p:sp>
        <p:nvSpPr>
          <p:cNvPr id="5" name="Textfeld 4"/>
          <p:cNvSpPr txBox="1"/>
          <p:nvPr/>
        </p:nvSpPr>
        <p:spPr>
          <a:xfrm>
            <a:off x="7440399" y="2050557"/>
            <a:ext cx="1231427" cy="307777"/>
          </a:xfrm>
          <a:prstGeom prst="rect">
            <a:avLst/>
          </a:prstGeom>
          <a:noFill/>
        </p:spPr>
        <p:txBody>
          <a:bodyPr wrap="none" rtlCol="0">
            <a:spAutoFit/>
          </a:bodyPr>
          <a:lstStyle/>
          <a:p>
            <a:r>
              <a:rPr lang="de-DE" sz="1400" b="1" dirty="0">
                <a:solidFill>
                  <a:srgbClr val="FF0000"/>
                </a:solidFill>
              </a:rPr>
              <a:t>Beispiel für L3</a:t>
            </a:r>
          </a:p>
        </p:txBody>
      </p:sp>
      <p:grpSp>
        <p:nvGrpSpPr>
          <p:cNvPr id="7" name="Gruppieren 6"/>
          <p:cNvGrpSpPr/>
          <p:nvPr/>
        </p:nvGrpSpPr>
        <p:grpSpPr>
          <a:xfrm>
            <a:off x="0" y="987662"/>
            <a:ext cx="3704919" cy="690539"/>
            <a:chOff x="288032" y="1175557"/>
            <a:chExt cx="3704919" cy="690539"/>
          </a:xfrm>
        </p:grpSpPr>
        <p:pic>
          <p:nvPicPr>
            <p:cNvPr id="8" name="Grafik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8032" y="1175557"/>
              <a:ext cx="1227625" cy="690539"/>
            </a:xfrm>
            <a:prstGeom prst="rect">
              <a:avLst/>
            </a:prstGeom>
          </p:spPr>
        </p:pic>
        <p:sp>
          <p:nvSpPr>
            <p:cNvPr id="9" name="Textfeld 8"/>
            <p:cNvSpPr txBox="1"/>
            <p:nvPr/>
          </p:nvSpPr>
          <p:spPr>
            <a:xfrm>
              <a:off x="1691680" y="1320771"/>
              <a:ext cx="2301271" cy="400110"/>
            </a:xfrm>
            <a:prstGeom prst="rect">
              <a:avLst/>
            </a:prstGeom>
            <a:noFill/>
            <a:ln w="28575">
              <a:noFill/>
            </a:ln>
          </p:spPr>
          <p:txBody>
            <a:bodyPr wrap="none" rtlCol="0">
              <a:spAutoFit/>
            </a:bodyPr>
            <a:lstStyle/>
            <a:p>
              <a:r>
                <a:rPr lang="de-DE" sz="2000" b="1" dirty="0">
                  <a:solidFill>
                    <a:schemeClr val="bg1">
                      <a:lumMod val="50000"/>
                    </a:schemeClr>
                  </a:solidFill>
                </a:rPr>
                <a:t>Theologie studieren</a:t>
              </a:r>
            </a:p>
          </p:txBody>
        </p:sp>
      </p:grpSp>
      <p:sp>
        <p:nvSpPr>
          <p:cNvPr id="3" name="Foliennummernplatzhalter 2"/>
          <p:cNvSpPr>
            <a:spLocks noGrp="1"/>
          </p:cNvSpPr>
          <p:nvPr>
            <p:ph type="sldNum" sz="quarter" idx="12"/>
          </p:nvPr>
        </p:nvSpPr>
        <p:spPr/>
        <p:txBody>
          <a:bodyPr/>
          <a:lstStyle/>
          <a:p>
            <a:fld id="{3A1DC2E3-8576-454E-A285-24B55D0D9211}" type="slidenum">
              <a:rPr lang="de-DE" smtClean="0"/>
              <a:pPr/>
              <a:t>15</a:t>
            </a:fld>
            <a:endParaRPr lang="de-DE"/>
          </a:p>
        </p:txBody>
      </p:sp>
      <p:pic>
        <p:nvPicPr>
          <p:cNvPr id="6" name="Modul 02 1">
            <a:hlinkClick r:id="" action="ppaction://media"/>
            <a:extLst>
              <a:ext uri="{FF2B5EF4-FFF2-40B4-BE49-F238E27FC236}">
                <a16:creationId xmlns:a16="http://schemas.microsoft.com/office/drawing/2014/main" id="{CE52DA2D-43A4-401E-BE3B-8FD812C1084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78960" y="5874973"/>
            <a:ext cx="487362" cy="487363"/>
          </a:xfrm>
          <a:prstGeom prst="rect">
            <a:avLst/>
          </a:prstGeom>
        </p:spPr>
      </p:pic>
    </p:spTree>
    <p:extLst>
      <p:ext uri="{BB962C8B-B14F-4D97-AF65-F5344CB8AC3E}">
        <p14:creationId xmlns:p14="http://schemas.microsoft.com/office/powerpoint/2010/main" val="3732626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5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07504" y="116632"/>
            <a:ext cx="5763950" cy="738664"/>
          </a:xfrm>
          <a:prstGeom prst="rect">
            <a:avLst/>
          </a:prstGeom>
          <a:noFill/>
        </p:spPr>
        <p:txBody>
          <a:bodyPr wrap="none" rtlCol="0">
            <a:spAutoFit/>
          </a:bodyPr>
          <a:lstStyle/>
          <a:p>
            <a:r>
              <a:rPr lang="de-DE" sz="2400" b="1" cap="small" dirty="0">
                <a:solidFill>
                  <a:schemeClr val="bg1"/>
                </a:solidFill>
              </a:rPr>
              <a:t>Fachbereich 04 </a:t>
            </a:r>
            <a:r>
              <a:rPr lang="de-DE" b="1" cap="small" dirty="0">
                <a:solidFill>
                  <a:schemeClr val="bg1"/>
                </a:solidFill>
              </a:rPr>
              <a:t>– Geschichts- und Kulturwissenschaften</a:t>
            </a:r>
            <a:br>
              <a:rPr lang="de-DE" b="1" cap="small" dirty="0">
                <a:solidFill>
                  <a:schemeClr val="bg1"/>
                </a:solidFill>
              </a:rPr>
            </a:br>
            <a:r>
              <a:rPr lang="de-DE" b="1" cap="small" dirty="0">
                <a:solidFill>
                  <a:schemeClr val="bg1"/>
                </a:solidFill>
              </a:rPr>
              <a:t>Institut für Evangelische Theologie</a:t>
            </a:r>
          </a:p>
        </p:txBody>
      </p:sp>
      <p:pic>
        <p:nvPicPr>
          <p:cNvPr id="9" name="Grafi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6661" y="1696853"/>
            <a:ext cx="5848324" cy="3592248"/>
          </a:xfrm>
          <a:prstGeom prst="rect">
            <a:avLst/>
          </a:prstGeom>
        </p:spPr>
      </p:pic>
      <p:sp>
        <p:nvSpPr>
          <p:cNvPr id="8" name="Textfeld 7"/>
          <p:cNvSpPr txBox="1"/>
          <p:nvPr/>
        </p:nvSpPr>
        <p:spPr>
          <a:xfrm>
            <a:off x="7596584" y="1772816"/>
            <a:ext cx="1024639" cy="307777"/>
          </a:xfrm>
          <a:prstGeom prst="rect">
            <a:avLst/>
          </a:prstGeom>
          <a:noFill/>
        </p:spPr>
        <p:txBody>
          <a:bodyPr wrap="none" rtlCol="0">
            <a:spAutoFit/>
          </a:bodyPr>
          <a:lstStyle/>
          <a:p>
            <a:r>
              <a:rPr lang="de-DE" sz="1400" b="1" dirty="0">
                <a:solidFill>
                  <a:schemeClr val="bg1">
                    <a:lumMod val="50000"/>
                  </a:schemeClr>
                </a:solidFill>
              </a:rPr>
              <a:t>Beispiel: L3</a:t>
            </a:r>
          </a:p>
        </p:txBody>
      </p:sp>
      <p:sp>
        <p:nvSpPr>
          <p:cNvPr id="10" name="Textfeld 9"/>
          <p:cNvSpPr txBox="1"/>
          <p:nvPr/>
        </p:nvSpPr>
        <p:spPr>
          <a:xfrm>
            <a:off x="4140448" y="1344598"/>
            <a:ext cx="1675074" cy="307777"/>
          </a:xfrm>
          <a:prstGeom prst="rect">
            <a:avLst/>
          </a:prstGeom>
          <a:noFill/>
        </p:spPr>
        <p:txBody>
          <a:bodyPr wrap="none" rtlCol="0">
            <a:spAutoFit/>
          </a:bodyPr>
          <a:lstStyle/>
          <a:p>
            <a:r>
              <a:rPr lang="de-DE" sz="1400" b="1" dirty="0"/>
              <a:t>Modulbeschreibung</a:t>
            </a:r>
          </a:p>
        </p:txBody>
      </p:sp>
      <p:grpSp>
        <p:nvGrpSpPr>
          <p:cNvPr id="14" name="Gruppieren 13"/>
          <p:cNvGrpSpPr/>
          <p:nvPr/>
        </p:nvGrpSpPr>
        <p:grpSpPr>
          <a:xfrm>
            <a:off x="0" y="987662"/>
            <a:ext cx="3528896" cy="690539"/>
            <a:chOff x="288032" y="1175557"/>
            <a:chExt cx="3528896" cy="690539"/>
          </a:xfrm>
        </p:grpSpPr>
        <p:pic>
          <p:nvPicPr>
            <p:cNvPr id="16" name="Grafik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8032" y="1175557"/>
              <a:ext cx="1227625" cy="690539"/>
            </a:xfrm>
            <a:prstGeom prst="rect">
              <a:avLst/>
            </a:prstGeom>
          </p:spPr>
        </p:pic>
        <p:sp>
          <p:nvSpPr>
            <p:cNvPr id="17" name="Textfeld 16"/>
            <p:cNvSpPr txBox="1"/>
            <p:nvPr/>
          </p:nvSpPr>
          <p:spPr>
            <a:xfrm>
              <a:off x="1515657" y="1332438"/>
              <a:ext cx="2301271" cy="400110"/>
            </a:xfrm>
            <a:prstGeom prst="rect">
              <a:avLst/>
            </a:prstGeom>
            <a:noFill/>
            <a:ln w="28575">
              <a:noFill/>
            </a:ln>
          </p:spPr>
          <p:txBody>
            <a:bodyPr wrap="none" rtlCol="0">
              <a:spAutoFit/>
            </a:bodyPr>
            <a:lstStyle/>
            <a:p>
              <a:r>
                <a:rPr lang="de-DE" sz="2000" b="1" dirty="0">
                  <a:solidFill>
                    <a:schemeClr val="bg1">
                      <a:lumMod val="50000"/>
                    </a:schemeClr>
                  </a:solidFill>
                </a:rPr>
                <a:t>Theologie studieren</a:t>
              </a:r>
            </a:p>
          </p:txBody>
        </p:sp>
      </p:grpSp>
      <p:sp>
        <p:nvSpPr>
          <p:cNvPr id="2" name="Foliennummernplatzhalter 1"/>
          <p:cNvSpPr>
            <a:spLocks noGrp="1"/>
          </p:cNvSpPr>
          <p:nvPr>
            <p:ph type="sldNum" sz="quarter" idx="12"/>
          </p:nvPr>
        </p:nvSpPr>
        <p:spPr/>
        <p:txBody>
          <a:bodyPr/>
          <a:lstStyle/>
          <a:p>
            <a:fld id="{3A1DC2E3-8576-454E-A285-24B55D0D9211}" type="slidenum">
              <a:rPr lang="de-DE" smtClean="0"/>
              <a:pPr/>
              <a:t>16</a:t>
            </a:fld>
            <a:endParaRPr lang="de-DE"/>
          </a:p>
        </p:txBody>
      </p:sp>
      <p:sp>
        <p:nvSpPr>
          <p:cNvPr id="3" name="Textfeld 2">
            <a:extLst>
              <a:ext uri="{FF2B5EF4-FFF2-40B4-BE49-F238E27FC236}">
                <a16:creationId xmlns:a16="http://schemas.microsoft.com/office/drawing/2014/main" id="{0314D5B4-7E09-48F1-8C3C-489A15495896}"/>
              </a:ext>
            </a:extLst>
          </p:cNvPr>
          <p:cNvSpPr txBox="1"/>
          <p:nvPr/>
        </p:nvSpPr>
        <p:spPr>
          <a:xfrm>
            <a:off x="395535" y="5413375"/>
            <a:ext cx="8225687" cy="430887"/>
          </a:xfrm>
          <a:prstGeom prst="rect">
            <a:avLst/>
          </a:prstGeom>
          <a:noFill/>
        </p:spPr>
        <p:txBody>
          <a:bodyPr wrap="square" rtlCol="0">
            <a:spAutoFit/>
          </a:bodyPr>
          <a:lstStyle/>
          <a:p>
            <a:r>
              <a:rPr lang="de-DE" sz="1100" dirty="0"/>
              <a:t>Link zu den Modulbeschreibungen für L1/2/3/5:</a:t>
            </a:r>
          </a:p>
          <a:p>
            <a:r>
              <a:rPr lang="de-DE" sz="1100" dirty="0">
                <a:hlinkClick r:id="rId6"/>
              </a:rPr>
              <a:t>https://www.uni-giessen.de/mug/7/pdf/7_80/7_82/Anlage2/Module/evangreli/7_82_00_ANL2_Module_Evangelische%20Religion.pdf</a:t>
            </a:r>
            <a:endParaRPr lang="de-DE" sz="1100" dirty="0"/>
          </a:p>
        </p:txBody>
      </p:sp>
      <p:pic>
        <p:nvPicPr>
          <p:cNvPr id="5" name="Modul 02 2">
            <a:hlinkClick r:id="" action="ppaction://media"/>
            <a:extLst>
              <a:ext uri="{FF2B5EF4-FFF2-40B4-BE49-F238E27FC236}">
                <a16:creationId xmlns:a16="http://schemas.microsoft.com/office/drawing/2014/main" id="{B07A8C5C-0917-4535-A409-3BAE71B5D1B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31628" y="6051550"/>
            <a:ext cx="487363" cy="487362"/>
          </a:xfrm>
          <a:prstGeom prst="rect">
            <a:avLst/>
          </a:prstGeom>
        </p:spPr>
      </p:pic>
    </p:spTree>
    <p:extLst>
      <p:ext uri="{BB962C8B-B14F-4D97-AF65-F5344CB8AC3E}">
        <p14:creationId xmlns:p14="http://schemas.microsoft.com/office/powerpoint/2010/main" val="2791150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2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07504" y="116632"/>
            <a:ext cx="5763950" cy="738664"/>
          </a:xfrm>
          <a:prstGeom prst="rect">
            <a:avLst/>
          </a:prstGeom>
          <a:noFill/>
        </p:spPr>
        <p:txBody>
          <a:bodyPr wrap="none" rtlCol="0">
            <a:spAutoFit/>
          </a:bodyPr>
          <a:lstStyle/>
          <a:p>
            <a:r>
              <a:rPr lang="de-DE" sz="2400" b="1" cap="small" dirty="0">
                <a:solidFill>
                  <a:schemeClr val="bg1"/>
                </a:solidFill>
              </a:rPr>
              <a:t>Fachbereich 04 </a:t>
            </a:r>
            <a:r>
              <a:rPr lang="de-DE" b="1" cap="small" dirty="0">
                <a:solidFill>
                  <a:schemeClr val="bg1"/>
                </a:solidFill>
              </a:rPr>
              <a:t>– Geschichts- und Kulturwissenschaften</a:t>
            </a:r>
            <a:br>
              <a:rPr lang="de-DE" b="1" cap="small" dirty="0">
                <a:solidFill>
                  <a:schemeClr val="bg1"/>
                </a:solidFill>
              </a:rPr>
            </a:br>
            <a:r>
              <a:rPr lang="de-DE" b="1" cap="small" dirty="0">
                <a:solidFill>
                  <a:schemeClr val="bg1"/>
                </a:solidFill>
              </a:rPr>
              <a:t>Institut für Evangelische Theologie</a:t>
            </a:r>
          </a:p>
        </p:txBody>
      </p:sp>
      <p:pic>
        <p:nvPicPr>
          <p:cNvPr id="3" name="Grafi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7664" y="2420888"/>
            <a:ext cx="6828112" cy="3269264"/>
          </a:xfrm>
          <a:prstGeom prst="rect">
            <a:avLst/>
          </a:prstGeom>
        </p:spPr>
      </p:pic>
      <p:sp>
        <p:nvSpPr>
          <p:cNvPr id="6" name="Textfeld 5"/>
          <p:cNvSpPr txBox="1"/>
          <p:nvPr/>
        </p:nvSpPr>
        <p:spPr>
          <a:xfrm>
            <a:off x="2123728" y="5366986"/>
            <a:ext cx="4830938" cy="646331"/>
          </a:xfrm>
          <a:prstGeom prst="rect">
            <a:avLst/>
          </a:prstGeom>
          <a:noFill/>
        </p:spPr>
        <p:txBody>
          <a:bodyPr wrap="none" rtlCol="0">
            <a:spAutoFit/>
          </a:bodyPr>
          <a:lstStyle/>
          <a:p>
            <a:r>
              <a:rPr lang="de-DE" dirty="0">
                <a:hlinkClick r:id="rId5"/>
              </a:rPr>
              <a:t>http://www.uni-giessen.de/studium/studinfo/evv</a:t>
            </a:r>
            <a:endParaRPr lang="de-DE" dirty="0"/>
          </a:p>
          <a:p>
            <a:endParaRPr lang="de-DE" dirty="0"/>
          </a:p>
        </p:txBody>
      </p:sp>
      <p:grpSp>
        <p:nvGrpSpPr>
          <p:cNvPr id="12" name="Gruppieren 11"/>
          <p:cNvGrpSpPr/>
          <p:nvPr/>
        </p:nvGrpSpPr>
        <p:grpSpPr>
          <a:xfrm>
            <a:off x="0" y="987662"/>
            <a:ext cx="3554885" cy="690539"/>
            <a:chOff x="288032" y="1175557"/>
            <a:chExt cx="3554885" cy="690539"/>
          </a:xfrm>
        </p:grpSpPr>
        <p:pic>
          <p:nvPicPr>
            <p:cNvPr id="13" name="Grafik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8032" y="1175557"/>
              <a:ext cx="1227625" cy="690539"/>
            </a:xfrm>
            <a:prstGeom prst="rect">
              <a:avLst/>
            </a:prstGeom>
          </p:spPr>
        </p:pic>
        <p:sp>
          <p:nvSpPr>
            <p:cNvPr id="14" name="Textfeld 13"/>
            <p:cNvSpPr txBox="1"/>
            <p:nvPr/>
          </p:nvSpPr>
          <p:spPr>
            <a:xfrm>
              <a:off x="1541646" y="1320771"/>
              <a:ext cx="2301271" cy="400110"/>
            </a:xfrm>
            <a:prstGeom prst="rect">
              <a:avLst/>
            </a:prstGeom>
            <a:noFill/>
            <a:ln w="28575">
              <a:noFill/>
            </a:ln>
          </p:spPr>
          <p:txBody>
            <a:bodyPr wrap="none" rtlCol="0">
              <a:spAutoFit/>
            </a:bodyPr>
            <a:lstStyle/>
            <a:p>
              <a:r>
                <a:rPr lang="de-DE" sz="2000" b="1" dirty="0">
                  <a:solidFill>
                    <a:schemeClr val="bg1">
                      <a:lumMod val="50000"/>
                    </a:schemeClr>
                  </a:solidFill>
                </a:rPr>
                <a:t>Theologie studieren</a:t>
              </a:r>
            </a:p>
          </p:txBody>
        </p:sp>
      </p:grpSp>
      <p:sp>
        <p:nvSpPr>
          <p:cNvPr id="2" name="Foliennummernplatzhalter 1"/>
          <p:cNvSpPr>
            <a:spLocks noGrp="1"/>
          </p:cNvSpPr>
          <p:nvPr>
            <p:ph type="sldNum" sz="quarter" idx="12"/>
          </p:nvPr>
        </p:nvSpPr>
        <p:spPr/>
        <p:txBody>
          <a:bodyPr/>
          <a:lstStyle/>
          <a:p>
            <a:fld id="{3A1DC2E3-8576-454E-A285-24B55D0D9211}" type="slidenum">
              <a:rPr lang="de-DE" smtClean="0"/>
              <a:pPr/>
              <a:t>17</a:t>
            </a:fld>
            <a:endParaRPr lang="de-DE"/>
          </a:p>
        </p:txBody>
      </p:sp>
      <p:pic>
        <p:nvPicPr>
          <p:cNvPr id="5" name="Modul 02 3">
            <a:hlinkClick r:id="" action="ppaction://media"/>
            <a:extLst>
              <a:ext uri="{FF2B5EF4-FFF2-40B4-BE49-F238E27FC236}">
                <a16:creationId xmlns:a16="http://schemas.microsoft.com/office/drawing/2014/main" id="{774C0FB6-30A4-4426-9C6A-B1312F0E081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30730" y="5989806"/>
            <a:ext cx="487362" cy="487362"/>
          </a:xfrm>
          <a:prstGeom prst="rect">
            <a:avLst/>
          </a:prstGeom>
        </p:spPr>
      </p:pic>
    </p:spTree>
    <p:extLst>
      <p:ext uri="{BB962C8B-B14F-4D97-AF65-F5344CB8AC3E}">
        <p14:creationId xmlns:p14="http://schemas.microsoft.com/office/powerpoint/2010/main" val="1860597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5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07504" y="116632"/>
            <a:ext cx="5763950" cy="738664"/>
          </a:xfrm>
          <a:prstGeom prst="rect">
            <a:avLst/>
          </a:prstGeom>
          <a:noFill/>
        </p:spPr>
        <p:txBody>
          <a:bodyPr wrap="none" rtlCol="0">
            <a:spAutoFit/>
          </a:bodyPr>
          <a:lstStyle/>
          <a:p>
            <a:r>
              <a:rPr lang="de-DE" sz="2400" b="1" cap="small" dirty="0">
                <a:solidFill>
                  <a:schemeClr val="bg1"/>
                </a:solidFill>
              </a:rPr>
              <a:t>Fachbereich 04 </a:t>
            </a:r>
            <a:r>
              <a:rPr lang="de-DE" b="1" cap="small" dirty="0">
                <a:solidFill>
                  <a:schemeClr val="bg1"/>
                </a:solidFill>
              </a:rPr>
              <a:t>– Geschichts- und Kulturwissenschaften</a:t>
            </a:r>
            <a:br>
              <a:rPr lang="de-DE" b="1" cap="small" dirty="0">
                <a:solidFill>
                  <a:schemeClr val="bg1"/>
                </a:solidFill>
              </a:rPr>
            </a:br>
            <a:r>
              <a:rPr lang="de-DE" b="1" cap="small" dirty="0">
                <a:solidFill>
                  <a:schemeClr val="bg1"/>
                </a:solidFill>
              </a:rPr>
              <a:t>Institut für Evangelische Theologie</a:t>
            </a:r>
          </a:p>
        </p:txBody>
      </p:sp>
      <p:grpSp>
        <p:nvGrpSpPr>
          <p:cNvPr id="9" name="Gruppieren 8"/>
          <p:cNvGrpSpPr/>
          <p:nvPr/>
        </p:nvGrpSpPr>
        <p:grpSpPr>
          <a:xfrm>
            <a:off x="0" y="987662"/>
            <a:ext cx="3528896" cy="690539"/>
            <a:chOff x="288032" y="1175557"/>
            <a:chExt cx="3528896" cy="690539"/>
          </a:xfrm>
        </p:grpSpPr>
        <p:pic>
          <p:nvPicPr>
            <p:cNvPr id="10" name="Grafik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8032" y="1175557"/>
              <a:ext cx="1227625" cy="690539"/>
            </a:xfrm>
            <a:prstGeom prst="rect">
              <a:avLst/>
            </a:prstGeom>
          </p:spPr>
        </p:pic>
        <p:sp>
          <p:nvSpPr>
            <p:cNvPr id="11" name="Textfeld 10"/>
            <p:cNvSpPr txBox="1"/>
            <p:nvPr/>
          </p:nvSpPr>
          <p:spPr>
            <a:xfrm>
              <a:off x="1515657" y="1250071"/>
              <a:ext cx="2301271" cy="400110"/>
            </a:xfrm>
            <a:prstGeom prst="rect">
              <a:avLst/>
            </a:prstGeom>
            <a:noFill/>
            <a:ln w="28575">
              <a:noFill/>
            </a:ln>
          </p:spPr>
          <p:txBody>
            <a:bodyPr wrap="none" rtlCol="0">
              <a:spAutoFit/>
            </a:bodyPr>
            <a:lstStyle/>
            <a:p>
              <a:r>
                <a:rPr lang="de-DE" sz="2000" b="1" dirty="0">
                  <a:solidFill>
                    <a:schemeClr val="bg1">
                      <a:lumMod val="50000"/>
                    </a:schemeClr>
                  </a:solidFill>
                </a:rPr>
                <a:t>Theologie studieren</a:t>
              </a:r>
            </a:p>
          </p:txBody>
        </p:sp>
      </p:grpSp>
      <p:sp>
        <p:nvSpPr>
          <p:cNvPr id="3" name="Foliennummernplatzhalter 2"/>
          <p:cNvSpPr>
            <a:spLocks noGrp="1"/>
          </p:cNvSpPr>
          <p:nvPr>
            <p:ph type="sldNum" sz="quarter" idx="12"/>
          </p:nvPr>
        </p:nvSpPr>
        <p:spPr/>
        <p:txBody>
          <a:bodyPr/>
          <a:lstStyle/>
          <a:p>
            <a:fld id="{3A1DC2E3-8576-454E-A285-24B55D0D9211}" type="slidenum">
              <a:rPr lang="de-DE" smtClean="0"/>
              <a:pPr/>
              <a:t>18</a:t>
            </a:fld>
            <a:endParaRPr lang="de-DE"/>
          </a:p>
        </p:txBody>
      </p:sp>
      <p:pic>
        <p:nvPicPr>
          <p:cNvPr id="2" name="Grafik 1">
            <a:extLst>
              <a:ext uri="{FF2B5EF4-FFF2-40B4-BE49-F238E27FC236}">
                <a16:creationId xmlns:a16="http://schemas.microsoft.com/office/drawing/2014/main" id="{78D8F0F9-10DE-4692-8D77-6AB37A7C7C92}"/>
              </a:ext>
            </a:extLst>
          </p:cNvPr>
          <p:cNvPicPr>
            <a:picLocks noChangeAspect="1"/>
          </p:cNvPicPr>
          <p:nvPr/>
        </p:nvPicPr>
        <p:blipFill>
          <a:blip r:embed="rId5"/>
          <a:stretch>
            <a:fillRect/>
          </a:stretch>
        </p:blipFill>
        <p:spPr>
          <a:xfrm>
            <a:off x="0" y="1697893"/>
            <a:ext cx="7929260" cy="1349268"/>
          </a:xfrm>
          <a:prstGeom prst="rect">
            <a:avLst/>
          </a:prstGeom>
        </p:spPr>
      </p:pic>
      <p:pic>
        <p:nvPicPr>
          <p:cNvPr id="6" name="Grafik 5">
            <a:extLst>
              <a:ext uri="{FF2B5EF4-FFF2-40B4-BE49-F238E27FC236}">
                <a16:creationId xmlns:a16="http://schemas.microsoft.com/office/drawing/2014/main" id="{CC0C5B77-6004-4D60-99CE-EE85E09A5B1D}"/>
              </a:ext>
            </a:extLst>
          </p:cNvPr>
          <p:cNvPicPr>
            <a:picLocks noChangeAspect="1"/>
          </p:cNvPicPr>
          <p:nvPr/>
        </p:nvPicPr>
        <p:blipFill>
          <a:blip r:embed="rId6"/>
          <a:stretch>
            <a:fillRect/>
          </a:stretch>
        </p:blipFill>
        <p:spPr>
          <a:xfrm>
            <a:off x="0" y="2632790"/>
            <a:ext cx="8783640" cy="3451839"/>
          </a:xfrm>
          <a:prstGeom prst="rect">
            <a:avLst/>
          </a:prstGeom>
        </p:spPr>
      </p:pic>
      <p:pic>
        <p:nvPicPr>
          <p:cNvPr id="5" name="Modul 02 4">
            <a:hlinkClick r:id="" action="ppaction://media"/>
            <a:extLst>
              <a:ext uri="{FF2B5EF4-FFF2-40B4-BE49-F238E27FC236}">
                <a16:creationId xmlns:a16="http://schemas.microsoft.com/office/drawing/2014/main" id="{0B6E6D20-A905-4895-AD7A-A383151736A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20000" y="6110279"/>
            <a:ext cx="487362" cy="487363"/>
          </a:xfrm>
          <a:prstGeom prst="rect">
            <a:avLst/>
          </a:prstGeom>
        </p:spPr>
      </p:pic>
    </p:spTree>
    <p:extLst>
      <p:ext uri="{BB962C8B-B14F-4D97-AF65-F5344CB8AC3E}">
        <p14:creationId xmlns:p14="http://schemas.microsoft.com/office/powerpoint/2010/main" val="3651884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9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07504" y="116632"/>
            <a:ext cx="5763950" cy="738664"/>
          </a:xfrm>
          <a:prstGeom prst="rect">
            <a:avLst/>
          </a:prstGeom>
          <a:noFill/>
        </p:spPr>
        <p:txBody>
          <a:bodyPr wrap="none" rtlCol="0">
            <a:spAutoFit/>
          </a:bodyPr>
          <a:lstStyle/>
          <a:p>
            <a:r>
              <a:rPr lang="de-DE" sz="2400" b="1" cap="small" dirty="0">
                <a:solidFill>
                  <a:schemeClr val="bg1"/>
                </a:solidFill>
              </a:rPr>
              <a:t>Fachbereich 04 </a:t>
            </a:r>
            <a:r>
              <a:rPr lang="de-DE" b="1" cap="small" dirty="0">
                <a:solidFill>
                  <a:schemeClr val="bg1"/>
                </a:solidFill>
              </a:rPr>
              <a:t>– Geschichts- und Kulturwissenschaften</a:t>
            </a:r>
            <a:br>
              <a:rPr lang="de-DE" b="1" cap="small" dirty="0">
                <a:solidFill>
                  <a:schemeClr val="bg1"/>
                </a:solidFill>
              </a:rPr>
            </a:br>
            <a:r>
              <a:rPr lang="de-DE" b="1" cap="small" dirty="0">
                <a:solidFill>
                  <a:schemeClr val="bg1"/>
                </a:solidFill>
              </a:rPr>
              <a:t>Institut für Evangelische Theologie</a:t>
            </a:r>
          </a:p>
        </p:txBody>
      </p:sp>
      <p:pic>
        <p:nvPicPr>
          <p:cNvPr id="2" name="Grafik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4801" y="1971200"/>
            <a:ext cx="6848732" cy="3528392"/>
          </a:xfrm>
          <a:prstGeom prst="rect">
            <a:avLst/>
          </a:prstGeom>
        </p:spPr>
      </p:pic>
      <p:sp>
        <p:nvSpPr>
          <p:cNvPr id="5" name="Textfeld 4"/>
          <p:cNvSpPr txBox="1"/>
          <p:nvPr/>
        </p:nvSpPr>
        <p:spPr>
          <a:xfrm>
            <a:off x="8039012" y="1971200"/>
            <a:ext cx="1024639" cy="307777"/>
          </a:xfrm>
          <a:prstGeom prst="rect">
            <a:avLst/>
          </a:prstGeom>
          <a:noFill/>
        </p:spPr>
        <p:txBody>
          <a:bodyPr wrap="none" rtlCol="0">
            <a:spAutoFit/>
          </a:bodyPr>
          <a:lstStyle/>
          <a:p>
            <a:r>
              <a:rPr lang="de-DE" sz="1400" b="1" dirty="0">
                <a:solidFill>
                  <a:schemeClr val="bg1">
                    <a:lumMod val="50000"/>
                  </a:schemeClr>
                </a:solidFill>
              </a:rPr>
              <a:t>Beispiel: L3</a:t>
            </a:r>
          </a:p>
        </p:txBody>
      </p:sp>
      <p:grpSp>
        <p:nvGrpSpPr>
          <p:cNvPr id="7" name="Gruppieren 6"/>
          <p:cNvGrpSpPr/>
          <p:nvPr/>
        </p:nvGrpSpPr>
        <p:grpSpPr>
          <a:xfrm>
            <a:off x="0" y="987662"/>
            <a:ext cx="3528896" cy="690539"/>
            <a:chOff x="288032" y="1175557"/>
            <a:chExt cx="3528896" cy="690539"/>
          </a:xfrm>
        </p:grpSpPr>
        <p:pic>
          <p:nvPicPr>
            <p:cNvPr id="8" name="Grafik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8032" y="1175557"/>
              <a:ext cx="1227625" cy="690539"/>
            </a:xfrm>
            <a:prstGeom prst="rect">
              <a:avLst/>
            </a:prstGeom>
          </p:spPr>
        </p:pic>
        <p:sp>
          <p:nvSpPr>
            <p:cNvPr id="9" name="Textfeld 8"/>
            <p:cNvSpPr txBox="1"/>
            <p:nvPr/>
          </p:nvSpPr>
          <p:spPr>
            <a:xfrm>
              <a:off x="1515657" y="1336190"/>
              <a:ext cx="2301271" cy="400110"/>
            </a:xfrm>
            <a:prstGeom prst="rect">
              <a:avLst/>
            </a:prstGeom>
            <a:noFill/>
            <a:ln w="28575">
              <a:noFill/>
            </a:ln>
          </p:spPr>
          <p:txBody>
            <a:bodyPr wrap="none" rtlCol="0">
              <a:spAutoFit/>
            </a:bodyPr>
            <a:lstStyle/>
            <a:p>
              <a:r>
                <a:rPr lang="de-DE" sz="2000" b="1" dirty="0">
                  <a:solidFill>
                    <a:schemeClr val="bg1">
                      <a:lumMod val="50000"/>
                    </a:schemeClr>
                  </a:solidFill>
                </a:rPr>
                <a:t>Theologie studieren</a:t>
              </a:r>
            </a:p>
          </p:txBody>
        </p:sp>
      </p:grpSp>
      <p:sp>
        <p:nvSpPr>
          <p:cNvPr id="3" name="Foliennummernplatzhalter 2"/>
          <p:cNvSpPr>
            <a:spLocks noGrp="1"/>
          </p:cNvSpPr>
          <p:nvPr>
            <p:ph type="sldNum" sz="quarter" idx="12"/>
          </p:nvPr>
        </p:nvSpPr>
        <p:spPr/>
        <p:txBody>
          <a:bodyPr/>
          <a:lstStyle/>
          <a:p>
            <a:fld id="{3A1DC2E3-8576-454E-A285-24B55D0D9211}" type="slidenum">
              <a:rPr lang="de-DE" smtClean="0"/>
              <a:pPr/>
              <a:t>19</a:t>
            </a:fld>
            <a:endParaRPr lang="de-DE"/>
          </a:p>
        </p:txBody>
      </p:sp>
      <p:pic>
        <p:nvPicPr>
          <p:cNvPr id="6" name="Modul 04 1">
            <a:hlinkClick r:id="" action="ppaction://media"/>
            <a:extLst>
              <a:ext uri="{FF2B5EF4-FFF2-40B4-BE49-F238E27FC236}">
                <a16:creationId xmlns:a16="http://schemas.microsoft.com/office/drawing/2014/main" id="{88B16B76-B1D5-4EF6-9AEE-39354973A7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00735" y="6026969"/>
            <a:ext cx="487362" cy="487362"/>
          </a:xfrm>
          <a:prstGeom prst="rect">
            <a:avLst/>
          </a:prstGeom>
        </p:spPr>
      </p:pic>
    </p:spTree>
    <p:extLst>
      <p:ext uri="{BB962C8B-B14F-4D97-AF65-F5344CB8AC3E}">
        <p14:creationId xmlns:p14="http://schemas.microsoft.com/office/powerpoint/2010/main" val="523521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8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4D7A91-1063-44C8-A4CC-FB9F97C68550}"/>
              </a:ext>
            </a:extLst>
          </p:cNvPr>
          <p:cNvSpPr>
            <a:spLocks noGrp="1"/>
          </p:cNvSpPr>
          <p:nvPr>
            <p:ph type="title"/>
          </p:nvPr>
        </p:nvSpPr>
        <p:spPr>
          <a:xfrm>
            <a:off x="422580" y="1133872"/>
            <a:ext cx="8229600" cy="1143000"/>
          </a:xfrm>
        </p:spPr>
        <p:txBody>
          <a:bodyPr>
            <a:normAutofit/>
          </a:bodyPr>
          <a:lstStyle/>
          <a:p>
            <a:r>
              <a:rPr lang="de-DE" sz="2000" b="1" cap="small" dirty="0">
                <a:solidFill>
                  <a:schemeClr val="bg1">
                    <a:lumMod val="50000"/>
                  </a:schemeClr>
                </a:solidFill>
                <a:latin typeface="+mn-lt"/>
              </a:rPr>
              <a:t>Hinweise zu den Folien</a:t>
            </a:r>
          </a:p>
        </p:txBody>
      </p:sp>
      <p:sp>
        <p:nvSpPr>
          <p:cNvPr id="3" name="Inhaltsplatzhalter 2">
            <a:extLst>
              <a:ext uri="{FF2B5EF4-FFF2-40B4-BE49-F238E27FC236}">
                <a16:creationId xmlns:a16="http://schemas.microsoft.com/office/drawing/2014/main" id="{F8071A03-359D-414B-AD99-C55148BC870B}"/>
              </a:ext>
            </a:extLst>
          </p:cNvPr>
          <p:cNvSpPr>
            <a:spLocks noGrp="1"/>
          </p:cNvSpPr>
          <p:nvPr>
            <p:ph idx="1"/>
          </p:nvPr>
        </p:nvSpPr>
        <p:spPr>
          <a:xfrm>
            <a:off x="683568" y="2276872"/>
            <a:ext cx="7571184" cy="3849291"/>
          </a:xfrm>
        </p:spPr>
        <p:txBody>
          <a:bodyPr>
            <a:normAutofit/>
          </a:bodyPr>
          <a:lstStyle/>
          <a:p>
            <a:r>
              <a:rPr lang="de-DE" sz="2000" b="1" dirty="0"/>
              <a:t>Jede Folie enthält eine </a:t>
            </a:r>
            <a:r>
              <a:rPr lang="de-DE" sz="2000" b="1" dirty="0">
                <a:solidFill>
                  <a:srgbClr val="FF0000"/>
                </a:solidFill>
              </a:rPr>
              <a:t>Audiodatei</a:t>
            </a:r>
            <a:r>
              <a:rPr lang="de-DE" sz="2000" dirty="0"/>
              <a:t>. Sie sollten also eine Stimme hören!</a:t>
            </a:r>
          </a:p>
          <a:p>
            <a:r>
              <a:rPr lang="de-DE" sz="2000" b="1" dirty="0"/>
              <a:t>Diese sollten Sie automatisch hören, wenn sie den </a:t>
            </a:r>
            <a:r>
              <a:rPr lang="de-DE" sz="2000" b="1" i="1" dirty="0"/>
              <a:t>Modus der Bildschirmpräsentation</a:t>
            </a:r>
            <a:r>
              <a:rPr lang="de-DE" sz="2000" b="1" dirty="0"/>
              <a:t> starten!</a:t>
            </a:r>
          </a:p>
          <a:p>
            <a:r>
              <a:rPr lang="de-DE" sz="2000" dirty="0"/>
              <a:t>Falls Sie nichts hören: </a:t>
            </a:r>
            <a:r>
              <a:rPr lang="de-DE" sz="2000" i="1" dirty="0"/>
              <a:t>Lautstärke am Computer und im grauen Balken unten auf der Folie checken, der erscheint, wenn Sie das Audiozeichen anklicken!</a:t>
            </a:r>
          </a:p>
          <a:p>
            <a:r>
              <a:rPr lang="de-DE" sz="2000" dirty="0"/>
              <a:t>Sie können die Audiodatei auch manuell starten, indem Sie diese Zeichen im unteren Bereich der Folie anklicken:</a:t>
            </a:r>
          </a:p>
          <a:p>
            <a:pPr marL="0" indent="0">
              <a:buNone/>
            </a:pPr>
            <a:r>
              <a:rPr lang="de-DE" sz="2400" dirty="0"/>
              <a:t>				</a:t>
            </a:r>
          </a:p>
          <a:p>
            <a:pPr marL="0" indent="0">
              <a:buNone/>
            </a:pPr>
            <a:endParaRPr lang="de-DE" sz="2400" dirty="0"/>
          </a:p>
          <a:p>
            <a:endParaRPr lang="de-DE" dirty="0"/>
          </a:p>
        </p:txBody>
      </p:sp>
      <p:sp>
        <p:nvSpPr>
          <p:cNvPr id="4" name="Foliennummernplatzhalter 3">
            <a:extLst>
              <a:ext uri="{FF2B5EF4-FFF2-40B4-BE49-F238E27FC236}">
                <a16:creationId xmlns:a16="http://schemas.microsoft.com/office/drawing/2014/main" id="{CBA390C6-30DC-495F-A7EE-4BE6EDC1334D}"/>
              </a:ext>
            </a:extLst>
          </p:cNvPr>
          <p:cNvSpPr>
            <a:spLocks noGrp="1"/>
          </p:cNvSpPr>
          <p:nvPr>
            <p:ph type="sldNum" sz="quarter" idx="12"/>
          </p:nvPr>
        </p:nvSpPr>
        <p:spPr/>
        <p:txBody>
          <a:bodyPr/>
          <a:lstStyle/>
          <a:p>
            <a:fld id="{3A1DC2E3-8576-454E-A285-24B55D0D9211}" type="slidenum">
              <a:rPr lang="de-DE" smtClean="0"/>
              <a:pPr/>
              <a:t>2</a:t>
            </a:fld>
            <a:endParaRPr lang="de-DE"/>
          </a:p>
        </p:txBody>
      </p:sp>
      <p:pic>
        <p:nvPicPr>
          <p:cNvPr id="5" name="Grafik 4">
            <a:extLst>
              <a:ext uri="{FF2B5EF4-FFF2-40B4-BE49-F238E27FC236}">
                <a16:creationId xmlns:a16="http://schemas.microsoft.com/office/drawing/2014/main" id="{AF993ED7-C2D0-4211-97E2-355D610005C3}"/>
              </a:ext>
            </a:extLst>
          </p:cNvPr>
          <p:cNvPicPr>
            <a:picLocks noChangeAspect="1"/>
          </p:cNvPicPr>
          <p:nvPr/>
        </p:nvPicPr>
        <p:blipFill>
          <a:blip r:embed="rId4" cstate="print"/>
          <a:stretch>
            <a:fillRect/>
          </a:stretch>
        </p:blipFill>
        <p:spPr>
          <a:xfrm>
            <a:off x="3635896" y="4221088"/>
            <a:ext cx="669364" cy="451619"/>
          </a:xfrm>
          <a:prstGeom prst="rect">
            <a:avLst/>
          </a:prstGeom>
        </p:spPr>
      </p:pic>
      <p:pic>
        <p:nvPicPr>
          <p:cNvPr id="7" name="Hinweise SB">
            <a:hlinkClick r:id="" action="ppaction://media"/>
            <a:extLst>
              <a:ext uri="{FF2B5EF4-FFF2-40B4-BE49-F238E27FC236}">
                <a16:creationId xmlns:a16="http://schemas.microsoft.com/office/drawing/2014/main" id="{510BF75C-C612-499D-A905-219A6EBD57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3118" y="5926805"/>
            <a:ext cx="487363" cy="487363"/>
          </a:xfrm>
          <a:prstGeom prst="rect">
            <a:avLst/>
          </a:prstGeom>
        </p:spPr>
      </p:pic>
      <p:sp>
        <p:nvSpPr>
          <p:cNvPr id="8" name="Textfeld 7">
            <a:extLst>
              <a:ext uri="{FF2B5EF4-FFF2-40B4-BE49-F238E27FC236}">
                <a16:creationId xmlns:a16="http://schemas.microsoft.com/office/drawing/2014/main" id="{9B38FC0F-84C3-4F14-BBF2-32B8320DAD28}"/>
              </a:ext>
            </a:extLst>
          </p:cNvPr>
          <p:cNvSpPr txBox="1"/>
          <p:nvPr/>
        </p:nvSpPr>
        <p:spPr>
          <a:xfrm>
            <a:off x="107504" y="116632"/>
            <a:ext cx="5763950" cy="738664"/>
          </a:xfrm>
          <a:prstGeom prst="rect">
            <a:avLst/>
          </a:prstGeom>
          <a:noFill/>
        </p:spPr>
        <p:txBody>
          <a:bodyPr wrap="none" rtlCol="0">
            <a:spAutoFit/>
          </a:bodyPr>
          <a:lstStyle/>
          <a:p>
            <a:r>
              <a:rPr lang="de-DE" sz="2400" b="1" cap="small" dirty="0">
                <a:solidFill>
                  <a:schemeClr val="bg1"/>
                </a:solidFill>
              </a:rPr>
              <a:t>Fachbereich 04 </a:t>
            </a:r>
            <a:r>
              <a:rPr lang="de-DE" b="1" cap="small" dirty="0">
                <a:solidFill>
                  <a:schemeClr val="bg1"/>
                </a:solidFill>
              </a:rPr>
              <a:t>– Geschichts- und Kulturwissenschaften</a:t>
            </a:r>
            <a:br>
              <a:rPr lang="de-DE" b="1" cap="small" dirty="0">
                <a:solidFill>
                  <a:schemeClr val="bg1"/>
                </a:solidFill>
              </a:rPr>
            </a:br>
            <a:r>
              <a:rPr lang="de-DE" b="1" cap="small" dirty="0">
                <a:solidFill>
                  <a:schemeClr val="bg1"/>
                </a:solidFill>
              </a:rPr>
              <a:t>Institut für Evangelische Theologie</a:t>
            </a:r>
          </a:p>
        </p:txBody>
      </p:sp>
    </p:spTree>
    <p:extLst>
      <p:ext uri="{BB962C8B-B14F-4D97-AF65-F5344CB8AC3E}">
        <p14:creationId xmlns:p14="http://schemas.microsoft.com/office/powerpoint/2010/main" val="4125983738"/>
      </p:ext>
    </p:extLst>
  </p:cSld>
  <p:clrMapOvr>
    <a:masterClrMapping/>
  </p:clrMapOvr>
  <mc:AlternateContent xmlns:mc="http://schemas.openxmlformats.org/markup-compatibility/2006" xmlns:p14="http://schemas.microsoft.com/office/powerpoint/2010/main">
    <mc:Choice Requires="p14">
      <p:transition spd="slow" p14:dur="2000" advTm="25785"/>
    </mc:Choice>
    <mc:Fallback xmlns="">
      <p:transition spd="slow" advTm="25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76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07504" y="116632"/>
            <a:ext cx="5763950" cy="738664"/>
          </a:xfrm>
          <a:prstGeom prst="rect">
            <a:avLst/>
          </a:prstGeom>
          <a:noFill/>
        </p:spPr>
        <p:txBody>
          <a:bodyPr wrap="none" rtlCol="0">
            <a:spAutoFit/>
          </a:bodyPr>
          <a:lstStyle/>
          <a:p>
            <a:r>
              <a:rPr lang="de-DE" sz="2400" b="1" cap="small" dirty="0">
                <a:solidFill>
                  <a:schemeClr val="bg1"/>
                </a:solidFill>
              </a:rPr>
              <a:t>Fachbereich 04 </a:t>
            </a:r>
            <a:r>
              <a:rPr lang="de-DE" b="1" cap="small" dirty="0">
                <a:solidFill>
                  <a:schemeClr val="bg1"/>
                </a:solidFill>
              </a:rPr>
              <a:t>– Geschichts- und Kulturwissenschaften</a:t>
            </a:r>
            <a:br>
              <a:rPr lang="de-DE" b="1" cap="small" dirty="0">
                <a:solidFill>
                  <a:schemeClr val="bg1"/>
                </a:solidFill>
              </a:rPr>
            </a:br>
            <a:r>
              <a:rPr lang="de-DE" b="1" cap="small" dirty="0">
                <a:solidFill>
                  <a:schemeClr val="bg1"/>
                </a:solidFill>
              </a:rPr>
              <a:t>Institut für Evangelische Theologie</a:t>
            </a:r>
          </a:p>
        </p:txBody>
      </p:sp>
      <p:grpSp>
        <p:nvGrpSpPr>
          <p:cNvPr id="12" name="Gruppieren 11"/>
          <p:cNvGrpSpPr/>
          <p:nvPr/>
        </p:nvGrpSpPr>
        <p:grpSpPr>
          <a:xfrm>
            <a:off x="0" y="987662"/>
            <a:ext cx="3563888" cy="690539"/>
            <a:chOff x="288032" y="1175557"/>
            <a:chExt cx="3563888" cy="690539"/>
          </a:xfrm>
        </p:grpSpPr>
        <p:pic>
          <p:nvPicPr>
            <p:cNvPr id="13" name="Grafik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8032" y="1175557"/>
              <a:ext cx="1227625" cy="690539"/>
            </a:xfrm>
            <a:prstGeom prst="rect">
              <a:avLst/>
            </a:prstGeom>
          </p:spPr>
        </p:pic>
        <p:sp>
          <p:nvSpPr>
            <p:cNvPr id="14" name="Textfeld 13"/>
            <p:cNvSpPr txBox="1"/>
            <p:nvPr/>
          </p:nvSpPr>
          <p:spPr>
            <a:xfrm>
              <a:off x="1550649" y="1312489"/>
              <a:ext cx="2301271" cy="400110"/>
            </a:xfrm>
            <a:prstGeom prst="rect">
              <a:avLst/>
            </a:prstGeom>
            <a:noFill/>
            <a:ln w="28575">
              <a:noFill/>
            </a:ln>
          </p:spPr>
          <p:txBody>
            <a:bodyPr wrap="none" rtlCol="0">
              <a:spAutoFit/>
            </a:bodyPr>
            <a:lstStyle/>
            <a:p>
              <a:r>
                <a:rPr lang="de-DE" sz="2000" b="1" dirty="0">
                  <a:solidFill>
                    <a:schemeClr val="bg1">
                      <a:lumMod val="50000"/>
                    </a:schemeClr>
                  </a:solidFill>
                </a:rPr>
                <a:t>Theologie studieren</a:t>
              </a:r>
            </a:p>
          </p:txBody>
        </p:sp>
      </p:grpSp>
      <p:pic>
        <p:nvPicPr>
          <p:cNvPr id="3" name="Grafik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51720" y="1584609"/>
            <a:ext cx="6038995" cy="4564808"/>
          </a:xfrm>
          <a:prstGeom prst="rect">
            <a:avLst/>
          </a:prstGeom>
        </p:spPr>
      </p:pic>
      <p:sp>
        <p:nvSpPr>
          <p:cNvPr id="6" name="Foliennummernplatzhalter 5"/>
          <p:cNvSpPr>
            <a:spLocks noGrp="1"/>
          </p:cNvSpPr>
          <p:nvPr>
            <p:ph type="sldNum" sz="quarter" idx="12"/>
          </p:nvPr>
        </p:nvSpPr>
        <p:spPr/>
        <p:txBody>
          <a:bodyPr/>
          <a:lstStyle/>
          <a:p>
            <a:fld id="{3A1DC2E3-8576-454E-A285-24B55D0D9211}" type="slidenum">
              <a:rPr lang="de-DE" smtClean="0"/>
              <a:pPr/>
              <a:t>20</a:t>
            </a:fld>
            <a:endParaRPr lang="de-DE"/>
          </a:p>
        </p:txBody>
      </p:sp>
      <p:sp>
        <p:nvSpPr>
          <p:cNvPr id="2" name="Textfeld 1">
            <a:extLst>
              <a:ext uri="{FF2B5EF4-FFF2-40B4-BE49-F238E27FC236}">
                <a16:creationId xmlns:a16="http://schemas.microsoft.com/office/drawing/2014/main" id="{FD1902FC-0E60-408B-BFEB-6F48D0A091BC}"/>
              </a:ext>
            </a:extLst>
          </p:cNvPr>
          <p:cNvSpPr txBox="1"/>
          <p:nvPr/>
        </p:nvSpPr>
        <p:spPr>
          <a:xfrm>
            <a:off x="3563888" y="1152873"/>
            <a:ext cx="3816424" cy="369332"/>
          </a:xfrm>
          <a:prstGeom prst="rect">
            <a:avLst/>
          </a:prstGeom>
          <a:noFill/>
        </p:spPr>
        <p:txBody>
          <a:bodyPr wrap="square" rtlCol="0">
            <a:spAutoFit/>
          </a:bodyPr>
          <a:lstStyle/>
          <a:p>
            <a:r>
              <a:rPr lang="de-DE" dirty="0"/>
              <a:t>Beispiel: Modul 04</a:t>
            </a:r>
          </a:p>
        </p:txBody>
      </p:sp>
      <p:pic>
        <p:nvPicPr>
          <p:cNvPr id="5" name="Modul 04 2">
            <a:hlinkClick r:id="" action="ppaction://media"/>
            <a:extLst>
              <a:ext uri="{FF2B5EF4-FFF2-40B4-BE49-F238E27FC236}">
                <a16:creationId xmlns:a16="http://schemas.microsoft.com/office/drawing/2014/main" id="{0D3D142B-F9C6-44D5-AB17-CB7AD332480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13390" y="6209322"/>
            <a:ext cx="487363" cy="487362"/>
          </a:xfrm>
          <a:prstGeom prst="rect">
            <a:avLst/>
          </a:prstGeom>
        </p:spPr>
      </p:pic>
    </p:spTree>
    <p:extLst>
      <p:ext uri="{BB962C8B-B14F-4D97-AF65-F5344CB8AC3E}">
        <p14:creationId xmlns:p14="http://schemas.microsoft.com/office/powerpoint/2010/main" val="1918984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2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07504" y="116632"/>
            <a:ext cx="5763950" cy="738664"/>
          </a:xfrm>
          <a:prstGeom prst="rect">
            <a:avLst/>
          </a:prstGeom>
          <a:noFill/>
        </p:spPr>
        <p:txBody>
          <a:bodyPr wrap="none" rtlCol="0">
            <a:spAutoFit/>
          </a:bodyPr>
          <a:lstStyle/>
          <a:p>
            <a:r>
              <a:rPr lang="de-DE" sz="2400" b="1" cap="small" dirty="0">
                <a:solidFill>
                  <a:schemeClr val="bg1"/>
                </a:solidFill>
              </a:rPr>
              <a:t>Fachbereich 04 </a:t>
            </a:r>
            <a:r>
              <a:rPr lang="de-DE" b="1" cap="small" dirty="0">
                <a:solidFill>
                  <a:schemeClr val="bg1"/>
                </a:solidFill>
              </a:rPr>
              <a:t>– Geschichts- und Kulturwissenschaften</a:t>
            </a:r>
            <a:br>
              <a:rPr lang="de-DE" b="1" cap="small" dirty="0">
                <a:solidFill>
                  <a:schemeClr val="bg1"/>
                </a:solidFill>
              </a:rPr>
            </a:br>
            <a:r>
              <a:rPr lang="de-DE" b="1" cap="small" dirty="0">
                <a:solidFill>
                  <a:schemeClr val="bg1"/>
                </a:solidFill>
              </a:rPr>
              <a:t>Institut für Evangelische Theologie</a:t>
            </a:r>
          </a:p>
        </p:txBody>
      </p:sp>
      <p:grpSp>
        <p:nvGrpSpPr>
          <p:cNvPr id="7" name="Gruppieren 6"/>
          <p:cNvGrpSpPr/>
          <p:nvPr/>
        </p:nvGrpSpPr>
        <p:grpSpPr>
          <a:xfrm>
            <a:off x="0" y="987662"/>
            <a:ext cx="3532038" cy="690539"/>
            <a:chOff x="288032" y="1175557"/>
            <a:chExt cx="3532038" cy="690539"/>
          </a:xfrm>
        </p:grpSpPr>
        <p:pic>
          <p:nvPicPr>
            <p:cNvPr id="8" name="Grafi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8032" y="1175557"/>
              <a:ext cx="1227625" cy="690539"/>
            </a:xfrm>
            <a:prstGeom prst="rect">
              <a:avLst/>
            </a:prstGeom>
          </p:spPr>
        </p:pic>
        <p:sp>
          <p:nvSpPr>
            <p:cNvPr id="9" name="Textfeld 8"/>
            <p:cNvSpPr txBox="1"/>
            <p:nvPr/>
          </p:nvSpPr>
          <p:spPr>
            <a:xfrm>
              <a:off x="1518799" y="1320771"/>
              <a:ext cx="2301271" cy="400110"/>
            </a:xfrm>
            <a:prstGeom prst="rect">
              <a:avLst/>
            </a:prstGeom>
            <a:noFill/>
            <a:ln w="28575">
              <a:noFill/>
            </a:ln>
          </p:spPr>
          <p:txBody>
            <a:bodyPr wrap="none" rtlCol="0">
              <a:spAutoFit/>
            </a:bodyPr>
            <a:lstStyle/>
            <a:p>
              <a:r>
                <a:rPr lang="de-DE" sz="2000" b="1" dirty="0">
                  <a:solidFill>
                    <a:schemeClr val="bg1">
                      <a:lumMod val="50000"/>
                    </a:schemeClr>
                  </a:solidFill>
                </a:rPr>
                <a:t>Theologie studieren</a:t>
              </a:r>
            </a:p>
          </p:txBody>
        </p:sp>
      </p:grpSp>
      <p:sp>
        <p:nvSpPr>
          <p:cNvPr id="10" name="Foliennummernplatzhalter 9"/>
          <p:cNvSpPr>
            <a:spLocks noGrp="1"/>
          </p:cNvSpPr>
          <p:nvPr>
            <p:ph type="sldNum" sz="quarter" idx="12"/>
          </p:nvPr>
        </p:nvSpPr>
        <p:spPr/>
        <p:txBody>
          <a:bodyPr/>
          <a:lstStyle/>
          <a:p>
            <a:fld id="{3A1DC2E3-8576-454E-A285-24B55D0D9211}" type="slidenum">
              <a:rPr lang="de-DE" smtClean="0"/>
              <a:pPr/>
              <a:t>21</a:t>
            </a:fld>
            <a:endParaRPr lang="de-DE"/>
          </a:p>
        </p:txBody>
      </p:sp>
      <p:pic>
        <p:nvPicPr>
          <p:cNvPr id="2" name="Grafik 1"/>
          <p:cNvPicPr>
            <a:picLocks noChangeAspect="1"/>
          </p:cNvPicPr>
          <p:nvPr/>
        </p:nvPicPr>
        <p:blipFill>
          <a:blip r:embed="rId5" cstate="print"/>
          <a:stretch>
            <a:fillRect/>
          </a:stretch>
        </p:blipFill>
        <p:spPr>
          <a:xfrm>
            <a:off x="1227625" y="1853565"/>
            <a:ext cx="6818561" cy="4061650"/>
          </a:xfrm>
          <a:prstGeom prst="rect">
            <a:avLst/>
          </a:prstGeom>
        </p:spPr>
      </p:pic>
      <p:sp>
        <p:nvSpPr>
          <p:cNvPr id="3" name="Textfeld 2">
            <a:extLst>
              <a:ext uri="{FF2B5EF4-FFF2-40B4-BE49-F238E27FC236}">
                <a16:creationId xmlns:a16="http://schemas.microsoft.com/office/drawing/2014/main" id="{D2FAE8C4-4CC5-4ACD-AC79-3EBF432D35FF}"/>
              </a:ext>
            </a:extLst>
          </p:cNvPr>
          <p:cNvSpPr txBox="1"/>
          <p:nvPr/>
        </p:nvSpPr>
        <p:spPr>
          <a:xfrm>
            <a:off x="6228184" y="5638216"/>
            <a:ext cx="2301271" cy="276999"/>
          </a:xfrm>
          <a:prstGeom prst="rect">
            <a:avLst/>
          </a:prstGeom>
          <a:noFill/>
        </p:spPr>
        <p:txBody>
          <a:bodyPr wrap="square" rtlCol="0">
            <a:spAutoFit/>
          </a:bodyPr>
          <a:lstStyle/>
          <a:p>
            <a:r>
              <a:rPr lang="de-DE" sz="1200" dirty="0">
                <a:solidFill>
                  <a:srgbClr val="FF0000"/>
                </a:solidFill>
              </a:rPr>
              <a:t>Beispiel aus dem WS 19/20</a:t>
            </a:r>
          </a:p>
        </p:txBody>
      </p:sp>
      <p:pic>
        <p:nvPicPr>
          <p:cNvPr id="5" name="Modul 04 3">
            <a:hlinkClick r:id="" action="ppaction://media"/>
            <a:extLst>
              <a:ext uri="{FF2B5EF4-FFF2-40B4-BE49-F238E27FC236}">
                <a16:creationId xmlns:a16="http://schemas.microsoft.com/office/drawing/2014/main" id="{563C1339-E52C-44A0-B7A7-FC37B2A5D06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46814" y="6051549"/>
            <a:ext cx="487363" cy="487363"/>
          </a:xfrm>
          <a:prstGeom prst="rect">
            <a:avLst/>
          </a:prstGeom>
        </p:spPr>
      </p:pic>
    </p:spTree>
    <p:extLst>
      <p:ext uri="{BB962C8B-B14F-4D97-AF65-F5344CB8AC3E}">
        <p14:creationId xmlns:p14="http://schemas.microsoft.com/office/powerpoint/2010/main" val="373870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07504" y="116632"/>
            <a:ext cx="5763950" cy="738664"/>
          </a:xfrm>
          <a:prstGeom prst="rect">
            <a:avLst/>
          </a:prstGeom>
          <a:noFill/>
        </p:spPr>
        <p:txBody>
          <a:bodyPr wrap="none" rtlCol="0">
            <a:spAutoFit/>
          </a:bodyPr>
          <a:lstStyle/>
          <a:p>
            <a:r>
              <a:rPr lang="de-DE" sz="2400" b="1" cap="small" dirty="0">
                <a:solidFill>
                  <a:schemeClr val="bg1"/>
                </a:solidFill>
              </a:rPr>
              <a:t>Fachbereich 04 </a:t>
            </a:r>
            <a:r>
              <a:rPr lang="de-DE" b="1" cap="small" dirty="0">
                <a:solidFill>
                  <a:schemeClr val="bg1"/>
                </a:solidFill>
              </a:rPr>
              <a:t>– Geschichts- und Kulturwissenschaften</a:t>
            </a:r>
            <a:br>
              <a:rPr lang="de-DE" b="1" cap="small" dirty="0">
                <a:solidFill>
                  <a:schemeClr val="bg1"/>
                </a:solidFill>
              </a:rPr>
            </a:br>
            <a:r>
              <a:rPr lang="de-DE" b="1" cap="small" dirty="0">
                <a:solidFill>
                  <a:schemeClr val="bg1"/>
                </a:solidFill>
              </a:rPr>
              <a:t>Institut für Evangelische Theologie</a:t>
            </a:r>
          </a:p>
        </p:txBody>
      </p:sp>
      <p:grpSp>
        <p:nvGrpSpPr>
          <p:cNvPr id="7" name="Gruppieren 6"/>
          <p:cNvGrpSpPr/>
          <p:nvPr/>
        </p:nvGrpSpPr>
        <p:grpSpPr>
          <a:xfrm>
            <a:off x="0" y="987662"/>
            <a:ext cx="3555858" cy="690539"/>
            <a:chOff x="288032" y="1175557"/>
            <a:chExt cx="3555858" cy="690539"/>
          </a:xfrm>
        </p:grpSpPr>
        <p:pic>
          <p:nvPicPr>
            <p:cNvPr id="8" name="Grafi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8032" y="1175557"/>
              <a:ext cx="1227625" cy="690539"/>
            </a:xfrm>
            <a:prstGeom prst="rect">
              <a:avLst/>
            </a:prstGeom>
          </p:spPr>
        </p:pic>
        <p:sp>
          <p:nvSpPr>
            <p:cNvPr id="9" name="Textfeld 8"/>
            <p:cNvSpPr txBox="1"/>
            <p:nvPr/>
          </p:nvSpPr>
          <p:spPr>
            <a:xfrm>
              <a:off x="1542619" y="1284677"/>
              <a:ext cx="2301271" cy="400110"/>
            </a:xfrm>
            <a:prstGeom prst="rect">
              <a:avLst/>
            </a:prstGeom>
            <a:noFill/>
            <a:ln w="28575">
              <a:noFill/>
            </a:ln>
          </p:spPr>
          <p:txBody>
            <a:bodyPr wrap="none" rtlCol="0">
              <a:spAutoFit/>
            </a:bodyPr>
            <a:lstStyle/>
            <a:p>
              <a:r>
                <a:rPr lang="de-DE" sz="2000" b="1" dirty="0">
                  <a:solidFill>
                    <a:schemeClr val="bg1">
                      <a:lumMod val="50000"/>
                    </a:schemeClr>
                  </a:solidFill>
                </a:rPr>
                <a:t>Theologie studieren</a:t>
              </a:r>
            </a:p>
          </p:txBody>
        </p:sp>
      </p:grpSp>
      <p:sp>
        <p:nvSpPr>
          <p:cNvPr id="10" name="Textfeld 9"/>
          <p:cNvSpPr txBox="1"/>
          <p:nvPr/>
        </p:nvSpPr>
        <p:spPr>
          <a:xfrm>
            <a:off x="92696" y="2636912"/>
            <a:ext cx="1245854" cy="1785104"/>
          </a:xfrm>
          <a:prstGeom prst="rect">
            <a:avLst/>
          </a:prstGeom>
          <a:noFill/>
        </p:spPr>
        <p:txBody>
          <a:bodyPr wrap="none" rtlCol="0">
            <a:spAutoFit/>
          </a:bodyPr>
          <a:lstStyle/>
          <a:p>
            <a:pPr algn="ctr"/>
            <a:r>
              <a:rPr lang="de-DE" sz="1100" b="1" dirty="0">
                <a:solidFill>
                  <a:srgbClr val="FF0000"/>
                </a:solidFill>
              </a:rPr>
              <a:t>Kirchengeschichte</a:t>
            </a:r>
          </a:p>
          <a:p>
            <a:pPr algn="ctr"/>
            <a:endParaRPr lang="de-DE" sz="1100" b="1" dirty="0">
              <a:solidFill>
                <a:srgbClr val="FF0000"/>
              </a:solidFill>
            </a:endParaRPr>
          </a:p>
          <a:p>
            <a:pPr algn="ctr"/>
            <a:endParaRPr lang="de-DE" sz="1100" b="1" dirty="0">
              <a:solidFill>
                <a:srgbClr val="FF0000"/>
              </a:solidFill>
            </a:endParaRPr>
          </a:p>
          <a:p>
            <a:pPr algn="ctr"/>
            <a:endParaRPr lang="de-DE" sz="1100" b="1" dirty="0">
              <a:solidFill>
                <a:srgbClr val="FF0000"/>
              </a:solidFill>
            </a:endParaRPr>
          </a:p>
          <a:p>
            <a:pPr algn="ctr"/>
            <a:r>
              <a:rPr lang="de-DE" sz="1100" b="1" u="sng" dirty="0">
                <a:solidFill>
                  <a:srgbClr val="FF0000"/>
                </a:solidFill>
              </a:rPr>
              <a:t>oder</a:t>
            </a:r>
          </a:p>
          <a:p>
            <a:pPr algn="ctr"/>
            <a:endParaRPr lang="de-DE" sz="1100" b="1" dirty="0">
              <a:solidFill>
                <a:srgbClr val="FF0000"/>
              </a:solidFill>
            </a:endParaRPr>
          </a:p>
          <a:p>
            <a:pPr algn="ctr"/>
            <a:endParaRPr lang="de-DE" sz="1100" b="1" dirty="0">
              <a:solidFill>
                <a:srgbClr val="FF0000"/>
              </a:solidFill>
            </a:endParaRPr>
          </a:p>
          <a:p>
            <a:pPr algn="ctr"/>
            <a:endParaRPr lang="de-DE" sz="1100" b="1" dirty="0">
              <a:solidFill>
                <a:srgbClr val="FF0000"/>
              </a:solidFill>
            </a:endParaRPr>
          </a:p>
          <a:p>
            <a:pPr algn="ctr"/>
            <a:endParaRPr lang="de-DE" sz="1100" b="1" dirty="0">
              <a:solidFill>
                <a:srgbClr val="FF0000"/>
              </a:solidFill>
            </a:endParaRPr>
          </a:p>
          <a:p>
            <a:pPr algn="ctr"/>
            <a:r>
              <a:rPr lang="de-DE" sz="1100" b="1" dirty="0">
                <a:solidFill>
                  <a:srgbClr val="FF0000"/>
                </a:solidFill>
              </a:rPr>
              <a:t>Systematik/Ethik</a:t>
            </a:r>
          </a:p>
        </p:txBody>
      </p:sp>
      <p:sp>
        <p:nvSpPr>
          <p:cNvPr id="3" name="Foliennummernplatzhalter 2"/>
          <p:cNvSpPr>
            <a:spLocks noGrp="1"/>
          </p:cNvSpPr>
          <p:nvPr>
            <p:ph type="sldNum" sz="quarter" idx="12"/>
          </p:nvPr>
        </p:nvSpPr>
        <p:spPr/>
        <p:txBody>
          <a:bodyPr/>
          <a:lstStyle/>
          <a:p>
            <a:fld id="{3A1DC2E3-8576-454E-A285-24B55D0D9211}" type="slidenum">
              <a:rPr lang="de-DE" smtClean="0"/>
              <a:pPr/>
              <a:t>22</a:t>
            </a:fld>
            <a:endParaRPr lang="de-DE"/>
          </a:p>
        </p:txBody>
      </p:sp>
      <p:pic>
        <p:nvPicPr>
          <p:cNvPr id="2" name="Grafik 1">
            <a:extLst>
              <a:ext uri="{FF2B5EF4-FFF2-40B4-BE49-F238E27FC236}">
                <a16:creationId xmlns:a16="http://schemas.microsoft.com/office/drawing/2014/main" id="{B652E23A-651A-466A-A0CD-5DA6B8544782}"/>
              </a:ext>
            </a:extLst>
          </p:cNvPr>
          <p:cNvPicPr>
            <a:picLocks noChangeAspect="1"/>
          </p:cNvPicPr>
          <p:nvPr/>
        </p:nvPicPr>
        <p:blipFill rotWithShape="1">
          <a:blip r:embed="rId5"/>
          <a:srcRect r="50836"/>
          <a:stretch/>
        </p:blipFill>
        <p:spPr>
          <a:xfrm>
            <a:off x="1403649" y="1552983"/>
            <a:ext cx="7647656" cy="2551550"/>
          </a:xfrm>
          <a:prstGeom prst="rect">
            <a:avLst/>
          </a:prstGeom>
        </p:spPr>
      </p:pic>
      <p:pic>
        <p:nvPicPr>
          <p:cNvPr id="11" name="Grafik 10">
            <a:extLst>
              <a:ext uri="{FF2B5EF4-FFF2-40B4-BE49-F238E27FC236}">
                <a16:creationId xmlns:a16="http://schemas.microsoft.com/office/drawing/2014/main" id="{3D52C2A7-D42B-4F2E-B4E3-6D2E77C6C529}"/>
              </a:ext>
            </a:extLst>
          </p:cNvPr>
          <p:cNvPicPr>
            <a:picLocks noChangeAspect="1"/>
          </p:cNvPicPr>
          <p:nvPr/>
        </p:nvPicPr>
        <p:blipFill rotWithShape="1">
          <a:blip r:embed="rId6"/>
          <a:srcRect r="15662"/>
          <a:stretch/>
        </p:blipFill>
        <p:spPr>
          <a:xfrm>
            <a:off x="1403648" y="3804800"/>
            <a:ext cx="7647656" cy="2152650"/>
          </a:xfrm>
          <a:prstGeom prst="rect">
            <a:avLst/>
          </a:prstGeom>
        </p:spPr>
      </p:pic>
      <p:sp>
        <p:nvSpPr>
          <p:cNvPr id="13" name="Textfeld 12">
            <a:extLst>
              <a:ext uri="{FF2B5EF4-FFF2-40B4-BE49-F238E27FC236}">
                <a16:creationId xmlns:a16="http://schemas.microsoft.com/office/drawing/2014/main" id="{D4BE49BA-A9D3-4EAC-BD36-14679D8CA2E5}"/>
              </a:ext>
            </a:extLst>
          </p:cNvPr>
          <p:cNvSpPr txBox="1"/>
          <p:nvPr/>
        </p:nvSpPr>
        <p:spPr>
          <a:xfrm>
            <a:off x="465889" y="1895792"/>
            <a:ext cx="1875518" cy="369332"/>
          </a:xfrm>
          <a:prstGeom prst="rect">
            <a:avLst/>
          </a:prstGeom>
          <a:noFill/>
        </p:spPr>
        <p:txBody>
          <a:bodyPr wrap="square" rtlCol="0">
            <a:spAutoFit/>
          </a:bodyPr>
          <a:lstStyle/>
          <a:p>
            <a:r>
              <a:rPr lang="de-DE" u="sng" dirty="0">
                <a:solidFill>
                  <a:srgbClr val="0070C0"/>
                </a:solidFill>
              </a:rPr>
              <a:t>LV3</a:t>
            </a:r>
          </a:p>
        </p:txBody>
      </p:sp>
      <p:pic>
        <p:nvPicPr>
          <p:cNvPr id="6" name="Modul 04 4">
            <a:hlinkClick r:id="" action="ppaction://media"/>
            <a:extLst>
              <a:ext uri="{FF2B5EF4-FFF2-40B4-BE49-F238E27FC236}">
                <a16:creationId xmlns:a16="http://schemas.microsoft.com/office/drawing/2014/main" id="{3AAFE374-3B2D-47C4-806C-DB33B4FD49F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20000" y="6112668"/>
            <a:ext cx="487362" cy="487363"/>
          </a:xfrm>
          <a:prstGeom prst="rect">
            <a:avLst/>
          </a:prstGeom>
        </p:spPr>
      </p:pic>
    </p:spTree>
    <p:extLst>
      <p:ext uri="{BB962C8B-B14F-4D97-AF65-F5344CB8AC3E}">
        <p14:creationId xmlns:p14="http://schemas.microsoft.com/office/powerpoint/2010/main" val="373870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07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6"/>
                </p:tgtEl>
              </p:cMediaNode>
            </p:audio>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07504" y="116632"/>
            <a:ext cx="5763950" cy="738664"/>
          </a:xfrm>
          <a:prstGeom prst="rect">
            <a:avLst/>
          </a:prstGeom>
          <a:noFill/>
        </p:spPr>
        <p:txBody>
          <a:bodyPr wrap="none" rtlCol="0">
            <a:spAutoFit/>
          </a:bodyPr>
          <a:lstStyle/>
          <a:p>
            <a:r>
              <a:rPr lang="de-DE" sz="2400" b="1" cap="small" dirty="0">
                <a:solidFill>
                  <a:schemeClr val="bg1"/>
                </a:solidFill>
              </a:rPr>
              <a:t>Fachbereich 04 </a:t>
            </a:r>
            <a:r>
              <a:rPr lang="de-DE" b="1" cap="small" dirty="0">
                <a:solidFill>
                  <a:schemeClr val="bg1"/>
                </a:solidFill>
              </a:rPr>
              <a:t>– Geschichts- und Kulturwissenschaften</a:t>
            </a:r>
            <a:br>
              <a:rPr lang="de-DE" b="1" cap="small" dirty="0">
                <a:solidFill>
                  <a:schemeClr val="bg1"/>
                </a:solidFill>
              </a:rPr>
            </a:br>
            <a:r>
              <a:rPr lang="de-DE" b="1" cap="small" dirty="0">
                <a:solidFill>
                  <a:schemeClr val="bg1"/>
                </a:solidFill>
              </a:rPr>
              <a:t>Institut für Evangelische Theologie</a:t>
            </a:r>
          </a:p>
        </p:txBody>
      </p:sp>
      <p:grpSp>
        <p:nvGrpSpPr>
          <p:cNvPr id="7" name="Gruppieren 6"/>
          <p:cNvGrpSpPr/>
          <p:nvPr/>
        </p:nvGrpSpPr>
        <p:grpSpPr>
          <a:xfrm>
            <a:off x="0" y="987662"/>
            <a:ext cx="3541871" cy="690539"/>
            <a:chOff x="288032" y="1175557"/>
            <a:chExt cx="3541871" cy="690539"/>
          </a:xfrm>
        </p:grpSpPr>
        <p:pic>
          <p:nvPicPr>
            <p:cNvPr id="8" name="Grafi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8032" y="1175557"/>
              <a:ext cx="1227625" cy="690539"/>
            </a:xfrm>
            <a:prstGeom prst="rect">
              <a:avLst/>
            </a:prstGeom>
          </p:spPr>
        </p:pic>
        <p:sp>
          <p:nvSpPr>
            <p:cNvPr id="9" name="Textfeld 8"/>
            <p:cNvSpPr txBox="1"/>
            <p:nvPr/>
          </p:nvSpPr>
          <p:spPr>
            <a:xfrm>
              <a:off x="1528632" y="1320771"/>
              <a:ext cx="2301271" cy="400110"/>
            </a:xfrm>
            <a:prstGeom prst="rect">
              <a:avLst/>
            </a:prstGeom>
            <a:noFill/>
            <a:ln w="28575">
              <a:noFill/>
            </a:ln>
          </p:spPr>
          <p:txBody>
            <a:bodyPr wrap="none" rtlCol="0">
              <a:spAutoFit/>
            </a:bodyPr>
            <a:lstStyle/>
            <a:p>
              <a:r>
                <a:rPr lang="de-DE" sz="2000" b="1" dirty="0">
                  <a:solidFill>
                    <a:schemeClr val="bg1">
                      <a:lumMod val="50000"/>
                    </a:schemeClr>
                  </a:solidFill>
                </a:rPr>
                <a:t>Theologie studieren</a:t>
              </a:r>
            </a:p>
          </p:txBody>
        </p:sp>
      </p:grpSp>
      <p:sp>
        <p:nvSpPr>
          <p:cNvPr id="3" name="Foliennummernplatzhalter 2"/>
          <p:cNvSpPr>
            <a:spLocks noGrp="1"/>
          </p:cNvSpPr>
          <p:nvPr>
            <p:ph type="sldNum" sz="quarter" idx="12"/>
          </p:nvPr>
        </p:nvSpPr>
        <p:spPr/>
        <p:txBody>
          <a:bodyPr/>
          <a:lstStyle/>
          <a:p>
            <a:fld id="{3A1DC2E3-8576-454E-A285-24B55D0D9211}" type="slidenum">
              <a:rPr lang="de-DE" smtClean="0"/>
              <a:pPr/>
              <a:t>23</a:t>
            </a:fld>
            <a:endParaRPr lang="de-DE"/>
          </a:p>
        </p:txBody>
      </p:sp>
      <p:pic>
        <p:nvPicPr>
          <p:cNvPr id="2" name="Grafik 1">
            <a:extLst>
              <a:ext uri="{FF2B5EF4-FFF2-40B4-BE49-F238E27FC236}">
                <a16:creationId xmlns:a16="http://schemas.microsoft.com/office/drawing/2014/main" id="{EE25A8FF-6426-4D88-9F82-5EE1640693B5}"/>
              </a:ext>
            </a:extLst>
          </p:cNvPr>
          <p:cNvPicPr>
            <a:picLocks noChangeAspect="1"/>
          </p:cNvPicPr>
          <p:nvPr/>
        </p:nvPicPr>
        <p:blipFill>
          <a:blip r:embed="rId5"/>
          <a:stretch>
            <a:fillRect/>
          </a:stretch>
        </p:blipFill>
        <p:spPr>
          <a:xfrm>
            <a:off x="301598" y="3510648"/>
            <a:ext cx="8591550" cy="981075"/>
          </a:xfrm>
          <a:prstGeom prst="rect">
            <a:avLst/>
          </a:prstGeom>
        </p:spPr>
      </p:pic>
      <p:pic>
        <p:nvPicPr>
          <p:cNvPr id="10" name="Grafik 9">
            <a:extLst>
              <a:ext uri="{FF2B5EF4-FFF2-40B4-BE49-F238E27FC236}">
                <a16:creationId xmlns:a16="http://schemas.microsoft.com/office/drawing/2014/main" id="{C83D1FE1-8CBE-4AB5-8604-70DD9D0D3518}"/>
              </a:ext>
            </a:extLst>
          </p:cNvPr>
          <p:cNvPicPr>
            <a:picLocks noChangeAspect="1"/>
          </p:cNvPicPr>
          <p:nvPr/>
        </p:nvPicPr>
        <p:blipFill>
          <a:blip r:embed="rId6"/>
          <a:stretch>
            <a:fillRect/>
          </a:stretch>
        </p:blipFill>
        <p:spPr>
          <a:xfrm>
            <a:off x="301598" y="2102213"/>
            <a:ext cx="8677275" cy="1295400"/>
          </a:xfrm>
          <a:prstGeom prst="rect">
            <a:avLst/>
          </a:prstGeom>
        </p:spPr>
      </p:pic>
      <p:pic>
        <p:nvPicPr>
          <p:cNvPr id="5" name="STEW FachdidBlock und BibKurs">
            <a:hlinkClick r:id="" action="ppaction://media"/>
            <a:extLst>
              <a:ext uri="{FF2B5EF4-FFF2-40B4-BE49-F238E27FC236}">
                <a16:creationId xmlns:a16="http://schemas.microsoft.com/office/drawing/2014/main" id="{972A4FE6-5BB8-48DD-BAFB-4EEE943CE95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24328" y="5923064"/>
            <a:ext cx="487362" cy="487363"/>
          </a:xfrm>
          <a:prstGeom prst="rect">
            <a:avLst/>
          </a:prstGeom>
        </p:spPr>
      </p:pic>
    </p:spTree>
    <p:extLst>
      <p:ext uri="{BB962C8B-B14F-4D97-AF65-F5344CB8AC3E}">
        <p14:creationId xmlns:p14="http://schemas.microsoft.com/office/powerpoint/2010/main" val="125831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2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07504" y="116632"/>
            <a:ext cx="5763950" cy="738664"/>
          </a:xfrm>
          <a:prstGeom prst="rect">
            <a:avLst/>
          </a:prstGeom>
          <a:noFill/>
        </p:spPr>
        <p:txBody>
          <a:bodyPr wrap="none" rtlCol="0">
            <a:spAutoFit/>
          </a:bodyPr>
          <a:lstStyle/>
          <a:p>
            <a:r>
              <a:rPr lang="de-DE" sz="2400" b="1" cap="small" dirty="0">
                <a:solidFill>
                  <a:schemeClr val="bg1"/>
                </a:solidFill>
              </a:rPr>
              <a:t>Fachbereich 04 </a:t>
            </a:r>
            <a:r>
              <a:rPr lang="de-DE" b="1" cap="small" dirty="0">
                <a:solidFill>
                  <a:schemeClr val="bg1"/>
                </a:solidFill>
              </a:rPr>
              <a:t>– Geschichts- und Kulturwissenschaften</a:t>
            </a:r>
            <a:br>
              <a:rPr lang="de-DE" b="1" cap="small" dirty="0">
                <a:solidFill>
                  <a:schemeClr val="bg1"/>
                </a:solidFill>
              </a:rPr>
            </a:br>
            <a:r>
              <a:rPr lang="de-DE" b="1" cap="small" dirty="0">
                <a:solidFill>
                  <a:schemeClr val="bg1"/>
                </a:solidFill>
              </a:rPr>
              <a:t>Institut für Evangelische Theologie</a:t>
            </a:r>
          </a:p>
        </p:txBody>
      </p:sp>
      <p:sp>
        <p:nvSpPr>
          <p:cNvPr id="2" name="Textfeld 1"/>
          <p:cNvSpPr txBox="1"/>
          <p:nvPr/>
        </p:nvSpPr>
        <p:spPr>
          <a:xfrm>
            <a:off x="503548" y="1196752"/>
            <a:ext cx="8136904" cy="4278094"/>
          </a:xfrm>
          <a:prstGeom prst="rect">
            <a:avLst/>
          </a:prstGeom>
          <a:noFill/>
        </p:spPr>
        <p:txBody>
          <a:bodyPr wrap="square" rtlCol="0">
            <a:spAutoFit/>
          </a:bodyPr>
          <a:lstStyle/>
          <a:p>
            <a:pPr algn="ctr"/>
            <a:r>
              <a:rPr lang="de-DE" sz="2000" b="1" cap="small" dirty="0" err="1">
                <a:solidFill>
                  <a:schemeClr val="bg1">
                    <a:lumMod val="50000"/>
                  </a:schemeClr>
                </a:solidFill>
              </a:rPr>
              <a:t>Vocatio</a:t>
            </a:r>
            <a:r>
              <a:rPr lang="de-DE" sz="2000" b="1" cap="small" dirty="0">
                <a:solidFill>
                  <a:schemeClr val="bg1">
                    <a:lumMod val="50000"/>
                  </a:schemeClr>
                </a:solidFill>
              </a:rPr>
              <a:t> (Kirchliche Lehrerlaubnis)</a:t>
            </a:r>
          </a:p>
          <a:p>
            <a:r>
              <a:rPr lang="de-DE" sz="1400" dirty="0"/>
              <a:t>Studierende der Lehramtsstudiengänge der Evangelischen Theologie sollten daran denken, dass sie für die kirchliche Lehrerlaubnis für das Unterrichtsfach „Evangelische Religion“ folgende Kriterien zu erfüllen haben:</a:t>
            </a:r>
          </a:p>
          <a:p>
            <a:pPr marL="800100" lvl="1" indent="-342900">
              <a:buFont typeface="+mj-lt"/>
              <a:buAutoNum type="alphaLcParenR"/>
            </a:pPr>
            <a:r>
              <a:rPr lang="de-DE" sz="1400" dirty="0"/>
              <a:t>Mitgliedschaft in einer Gliedkirche der EKD,</a:t>
            </a:r>
          </a:p>
          <a:p>
            <a:pPr marL="800100" lvl="1" indent="-342900">
              <a:buFont typeface="+mj-lt"/>
              <a:buAutoNum type="alphaLcParenR"/>
            </a:pPr>
            <a:r>
              <a:rPr lang="de-DE" sz="1400" dirty="0"/>
              <a:t>Abgeschlossene staatliche oder staatlich anerkannte Ausbildung zum Lehramt mit Lehrbefähigung für das Fach Evangelische Religionslehre der betreffenden Schulart,</a:t>
            </a:r>
          </a:p>
          <a:p>
            <a:pPr marL="800100" lvl="1" indent="-342900">
              <a:buFont typeface="+mj-lt"/>
              <a:buAutoNum type="alphaLcParenR"/>
            </a:pPr>
            <a:r>
              <a:rPr lang="de-DE" sz="1400" dirty="0"/>
              <a:t>Unterrichtserlaubnis des Bundeslandes für das Fach Evangelische Religionslehre,</a:t>
            </a:r>
          </a:p>
          <a:p>
            <a:pPr marL="800100" lvl="1" indent="-342900">
              <a:buFont typeface="+mj-lt"/>
              <a:buAutoNum type="alphaLcParenR"/>
            </a:pPr>
            <a:r>
              <a:rPr lang="de-DE" sz="1400" dirty="0"/>
              <a:t>Bereitschaft, den Religionsunterricht nach Ordnung und Bekenntnis der jeweiligen Landeskirche zu erteilen.</a:t>
            </a:r>
          </a:p>
          <a:p>
            <a:endParaRPr lang="de-DE" sz="1400" dirty="0"/>
          </a:p>
          <a:p>
            <a:r>
              <a:rPr lang="de-DE" sz="1400" dirty="0"/>
              <a:t>Eine bestehende </a:t>
            </a:r>
            <a:r>
              <a:rPr lang="de-DE" sz="1400" dirty="0" err="1"/>
              <a:t>Vocatio</a:t>
            </a:r>
            <a:r>
              <a:rPr lang="de-DE" sz="1400" dirty="0"/>
              <a:t> von Mitgliedern evangelischer Freikirchen kann von der</a:t>
            </a:r>
          </a:p>
          <a:p>
            <a:r>
              <a:rPr lang="de-DE" sz="1400" dirty="0"/>
              <a:t>zuständigen Landeskirche aufgrund einer Einzelfallprüfung bzw. Kompatibilitätsprüfung</a:t>
            </a:r>
          </a:p>
          <a:p>
            <a:r>
              <a:rPr lang="de-DE" sz="1400" dirty="0"/>
              <a:t>bestätigt werden, wenn zumindest folgende Voraussetzungen erfüllt sind:</a:t>
            </a:r>
          </a:p>
          <a:p>
            <a:r>
              <a:rPr lang="de-DE" sz="1400" dirty="0"/>
              <a:t>a) Erfüllung der Kriterien unter 1. b) – d),</a:t>
            </a:r>
          </a:p>
          <a:p>
            <a:r>
              <a:rPr lang="de-DE" sz="1400" dirty="0"/>
              <a:t>b) Mitgliedschaft in einer evangelischen Freikirche, die Mitglied in der ACK des</a:t>
            </a:r>
          </a:p>
          <a:p>
            <a:r>
              <a:rPr lang="de-DE" sz="1400" dirty="0"/>
              <a:t>jeweiligen Bundeslandes ist.</a:t>
            </a:r>
          </a:p>
          <a:p>
            <a:endParaRPr lang="de-DE" sz="1400" dirty="0"/>
          </a:p>
          <a:p>
            <a:r>
              <a:rPr lang="de-DE" sz="1400" dirty="0"/>
              <a:t>Nachzulesen unter:</a:t>
            </a:r>
          </a:p>
          <a:p>
            <a:r>
              <a:rPr lang="de-DE" sz="1400" dirty="0">
                <a:hlinkClick r:id="rId4"/>
              </a:rPr>
              <a:t>http://www.religion-studieren.de/download/anerkennung_vocatio_in_der_ekd.pdf</a:t>
            </a:r>
            <a:endParaRPr lang="de-DE" sz="1400" dirty="0"/>
          </a:p>
        </p:txBody>
      </p:sp>
      <p:sp>
        <p:nvSpPr>
          <p:cNvPr id="3" name="Foliennummernplatzhalter 2"/>
          <p:cNvSpPr>
            <a:spLocks noGrp="1"/>
          </p:cNvSpPr>
          <p:nvPr>
            <p:ph type="sldNum" sz="quarter" idx="12"/>
          </p:nvPr>
        </p:nvSpPr>
        <p:spPr/>
        <p:txBody>
          <a:bodyPr/>
          <a:lstStyle/>
          <a:p>
            <a:fld id="{3A1DC2E3-8576-454E-A285-24B55D0D9211}" type="slidenum">
              <a:rPr lang="de-DE" smtClean="0"/>
              <a:pPr/>
              <a:t>24</a:t>
            </a:fld>
            <a:endParaRPr lang="de-DE"/>
          </a:p>
        </p:txBody>
      </p:sp>
      <p:pic>
        <p:nvPicPr>
          <p:cNvPr id="6" name="STEW Vocatio">
            <a:hlinkClick r:id="" action="ppaction://media"/>
            <a:extLst>
              <a:ext uri="{FF2B5EF4-FFF2-40B4-BE49-F238E27FC236}">
                <a16:creationId xmlns:a16="http://schemas.microsoft.com/office/drawing/2014/main" id="{36A076D3-7166-4FB8-A6D3-B96DDF18A35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12360" y="5857552"/>
            <a:ext cx="487363" cy="487362"/>
          </a:xfrm>
          <a:prstGeom prst="rect">
            <a:avLst/>
          </a:prstGeom>
        </p:spPr>
      </p:pic>
    </p:spTree>
    <p:extLst>
      <p:ext uri="{BB962C8B-B14F-4D97-AF65-F5344CB8AC3E}">
        <p14:creationId xmlns:p14="http://schemas.microsoft.com/office/powerpoint/2010/main" val="908003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58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9F8ED9-4638-4074-9836-5F66128626A0}"/>
              </a:ext>
            </a:extLst>
          </p:cNvPr>
          <p:cNvSpPr>
            <a:spLocks noGrp="1"/>
          </p:cNvSpPr>
          <p:nvPr>
            <p:ph type="title"/>
          </p:nvPr>
        </p:nvSpPr>
        <p:spPr>
          <a:xfrm>
            <a:off x="457200" y="1209090"/>
            <a:ext cx="8229600" cy="925093"/>
          </a:xfrm>
        </p:spPr>
        <p:txBody>
          <a:bodyPr>
            <a:noAutofit/>
          </a:bodyPr>
          <a:lstStyle/>
          <a:p>
            <a:r>
              <a:rPr lang="de-DE" sz="2000" b="1" cap="small" dirty="0">
                <a:solidFill>
                  <a:schemeClr val="bg1">
                    <a:lumMod val="50000"/>
                  </a:schemeClr>
                </a:solidFill>
                <a:latin typeface="+mn-lt"/>
              </a:rPr>
              <a:t>Anmeldungen </a:t>
            </a:r>
            <a:r>
              <a:rPr lang="de-DE" sz="2000" b="1" cap="small" dirty="0" err="1">
                <a:solidFill>
                  <a:schemeClr val="bg1">
                    <a:lumMod val="50000"/>
                  </a:schemeClr>
                </a:solidFill>
                <a:latin typeface="+mn-lt"/>
              </a:rPr>
              <a:t>FlexNow</a:t>
            </a:r>
            <a:r>
              <a:rPr lang="de-DE" sz="2000" b="1" cap="small" dirty="0">
                <a:solidFill>
                  <a:schemeClr val="bg1">
                    <a:lumMod val="50000"/>
                  </a:schemeClr>
                </a:solidFill>
                <a:latin typeface="+mn-lt"/>
              </a:rPr>
              <a:t> und </a:t>
            </a:r>
            <a:r>
              <a:rPr lang="de-DE" sz="2000" b="1" cap="small" dirty="0" err="1">
                <a:solidFill>
                  <a:schemeClr val="bg1">
                    <a:lumMod val="50000"/>
                  </a:schemeClr>
                </a:solidFill>
                <a:latin typeface="+mn-lt"/>
              </a:rPr>
              <a:t>StudIP</a:t>
            </a:r>
            <a:br>
              <a:rPr lang="de-DE" sz="2800" dirty="0"/>
            </a:br>
            <a:endParaRPr lang="de-DE" sz="2800" dirty="0"/>
          </a:p>
        </p:txBody>
      </p:sp>
      <p:sp>
        <p:nvSpPr>
          <p:cNvPr id="3" name="Inhaltsplatzhalter 2">
            <a:extLst>
              <a:ext uri="{FF2B5EF4-FFF2-40B4-BE49-F238E27FC236}">
                <a16:creationId xmlns:a16="http://schemas.microsoft.com/office/drawing/2014/main" id="{FDCA3789-97BE-44DF-8453-794DBD71D94E}"/>
              </a:ext>
            </a:extLst>
          </p:cNvPr>
          <p:cNvSpPr>
            <a:spLocks noGrp="1"/>
          </p:cNvSpPr>
          <p:nvPr>
            <p:ph idx="1"/>
          </p:nvPr>
        </p:nvSpPr>
        <p:spPr>
          <a:xfrm>
            <a:off x="457200" y="1830387"/>
            <a:ext cx="8229600" cy="4525963"/>
          </a:xfrm>
        </p:spPr>
        <p:txBody>
          <a:bodyPr>
            <a:normAutofit/>
          </a:bodyPr>
          <a:lstStyle/>
          <a:p>
            <a:r>
              <a:rPr lang="de-DE" sz="2000" b="1" dirty="0" err="1"/>
              <a:t>FlexNow</a:t>
            </a:r>
            <a:r>
              <a:rPr lang="de-DE" sz="2000" dirty="0"/>
              <a:t>, das Prüfungsverwaltungssystem: Tragen Sie sich dort bitte für Ihre Module und Veranstaltungen ein.</a:t>
            </a:r>
          </a:p>
          <a:p>
            <a:r>
              <a:rPr lang="de-DE" sz="2000" b="1" dirty="0" err="1"/>
              <a:t>StudIP</a:t>
            </a:r>
            <a:r>
              <a:rPr lang="de-DE" sz="2000" dirty="0"/>
              <a:t>, das Veranstaltungsportal: Dort tragen Sie sich in die von Ihnen besuchten Veranstaltungen ein, um alles Notwendige zu der jeweiligen Veranstaltung abrufen zu können (Dokumente, Hausaufgaben; Hausarbeiten) .</a:t>
            </a:r>
          </a:p>
          <a:p>
            <a:r>
              <a:rPr lang="de-DE" sz="2000" dirty="0"/>
              <a:t>In </a:t>
            </a:r>
            <a:r>
              <a:rPr lang="de-DE" sz="2000" dirty="0" err="1"/>
              <a:t>StudIP</a:t>
            </a:r>
            <a:r>
              <a:rPr lang="de-DE" sz="2000" dirty="0"/>
              <a:t> gibt es auch eine neue Rubrik mit dem Namen „</a:t>
            </a:r>
            <a:r>
              <a:rPr lang="de-DE" sz="2000" i="1" dirty="0"/>
              <a:t>Erstsemester</a:t>
            </a:r>
            <a:r>
              <a:rPr lang="de-DE" sz="2000" dirty="0"/>
              <a:t>“, unter denen alle Erstsemester erfasst werden. Bitte auch hier anmelden!</a:t>
            </a:r>
          </a:p>
          <a:p>
            <a:endParaRPr lang="de-DE" sz="2000" dirty="0"/>
          </a:p>
          <a:p>
            <a:pPr marL="0" indent="0" algn="ctr">
              <a:buNone/>
            </a:pPr>
            <a:r>
              <a:rPr lang="de-DE" sz="2000" i="1" dirty="0"/>
              <a:t>Tragen Sie sich unbedingt in beide Systeme ein!</a:t>
            </a:r>
          </a:p>
          <a:p>
            <a:endParaRPr lang="de-DE" dirty="0"/>
          </a:p>
        </p:txBody>
      </p:sp>
      <p:sp>
        <p:nvSpPr>
          <p:cNvPr id="4" name="Foliennummernplatzhalter 3">
            <a:extLst>
              <a:ext uri="{FF2B5EF4-FFF2-40B4-BE49-F238E27FC236}">
                <a16:creationId xmlns:a16="http://schemas.microsoft.com/office/drawing/2014/main" id="{D15F16DF-A9EF-4611-B037-4D959ACB13AE}"/>
              </a:ext>
            </a:extLst>
          </p:cNvPr>
          <p:cNvSpPr>
            <a:spLocks noGrp="1"/>
          </p:cNvSpPr>
          <p:nvPr>
            <p:ph type="sldNum" sz="quarter" idx="12"/>
          </p:nvPr>
        </p:nvSpPr>
        <p:spPr/>
        <p:txBody>
          <a:bodyPr/>
          <a:lstStyle/>
          <a:p>
            <a:fld id="{3A1DC2E3-8576-454E-A285-24B55D0D9211}" type="slidenum">
              <a:rPr lang="de-DE" smtClean="0"/>
              <a:pPr/>
              <a:t>25</a:t>
            </a:fld>
            <a:endParaRPr lang="de-DE"/>
          </a:p>
        </p:txBody>
      </p:sp>
      <p:sp>
        <p:nvSpPr>
          <p:cNvPr id="10" name="Rechteck 9">
            <a:extLst>
              <a:ext uri="{FF2B5EF4-FFF2-40B4-BE49-F238E27FC236}">
                <a16:creationId xmlns:a16="http://schemas.microsoft.com/office/drawing/2014/main" id="{2B2A11CD-3B87-408A-8BF7-2B4268AC6CF2}"/>
              </a:ext>
            </a:extLst>
          </p:cNvPr>
          <p:cNvSpPr/>
          <p:nvPr/>
        </p:nvSpPr>
        <p:spPr>
          <a:xfrm>
            <a:off x="107504" y="151970"/>
            <a:ext cx="5848220" cy="738664"/>
          </a:xfrm>
          <a:prstGeom prst="rect">
            <a:avLst/>
          </a:prstGeom>
        </p:spPr>
        <p:txBody>
          <a:bodyPr wrap="square">
            <a:spAutoFit/>
          </a:bodyPr>
          <a:lstStyle/>
          <a:p>
            <a:r>
              <a:rPr lang="de-DE" sz="2400" b="1" cap="small" dirty="0">
                <a:solidFill>
                  <a:schemeClr val="bg1"/>
                </a:solidFill>
              </a:rPr>
              <a:t>Fachbereich 04 </a:t>
            </a:r>
            <a:r>
              <a:rPr lang="de-DE" b="1" cap="small" dirty="0">
                <a:solidFill>
                  <a:schemeClr val="bg1"/>
                </a:solidFill>
              </a:rPr>
              <a:t>– Geschichts- und Kulturwissenschaften</a:t>
            </a:r>
            <a:br>
              <a:rPr lang="de-DE" b="1" cap="small" dirty="0">
                <a:solidFill>
                  <a:schemeClr val="bg1"/>
                </a:solidFill>
              </a:rPr>
            </a:br>
            <a:r>
              <a:rPr lang="de-DE" b="1" cap="small" dirty="0">
                <a:solidFill>
                  <a:schemeClr val="bg1"/>
                </a:solidFill>
              </a:rPr>
              <a:t>Institut für Evangelische Theologie</a:t>
            </a:r>
          </a:p>
        </p:txBody>
      </p:sp>
      <p:pic>
        <p:nvPicPr>
          <p:cNvPr id="5" name="STEW FlexNow und StudIP">
            <a:hlinkClick r:id="" action="ppaction://media"/>
            <a:extLst>
              <a:ext uri="{FF2B5EF4-FFF2-40B4-BE49-F238E27FC236}">
                <a16:creationId xmlns:a16="http://schemas.microsoft.com/office/drawing/2014/main" id="{857811A3-E839-40B5-AE28-B62888F66A7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740352" y="6033293"/>
            <a:ext cx="487362" cy="487363"/>
          </a:xfrm>
          <a:prstGeom prst="rect">
            <a:avLst/>
          </a:prstGeom>
        </p:spPr>
      </p:pic>
    </p:spTree>
    <p:extLst>
      <p:ext uri="{BB962C8B-B14F-4D97-AF65-F5344CB8AC3E}">
        <p14:creationId xmlns:p14="http://schemas.microsoft.com/office/powerpoint/2010/main" val="3726774873"/>
      </p:ext>
    </p:extLst>
  </p:cSld>
  <p:clrMapOvr>
    <a:masterClrMapping/>
  </p:clrMapOvr>
  <mc:AlternateContent xmlns:mc="http://schemas.openxmlformats.org/markup-compatibility/2006" xmlns:p14="http://schemas.microsoft.com/office/powerpoint/2010/main">
    <mc:Choice Requires="p14">
      <p:transition spd="slow" p14:dur="2000" advTm="94822"/>
    </mc:Choice>
    <mc:Fallback xmlns="">
      <p:transition spd="slow" advTm="94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6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78D9F4-8EF2-4D65-9584-51587489BF81}"/>
              </a:ext>
            </a:extLst>
          </p:cNvPr>
          <p:cNvSpPr>
            <a:spLocks noGrp="1"/>
          </p:cNvSpPr>
          <p:nvPr>
            <p:ph type="title"/>
          </p:nvPr>
        </p:nvSpPr>
        <p:spPr>
          <a:xfrm>
            <a:off x="498376" y="1684096"/>
            <a:ext cx="8147248" cy="508918"/>
          </a:xfrm>
        </p:spPr>
        <p:txBody>
          <a:bodyPr>
            <a:noAutofit/>
          </a:bodyPr>
          <a:lstStyle/>
          <a:p>
            <a:r>
              <a:rPr lang="de-DE" sz="2000" b="1" cap="small" dirty="0">
                <a:solidFill>
                  <a:schemeClr val="bg1">
                    <a:lumMod val="50000"/>
                  </a:schemeClr>
                </a:solidFill>
                <a:latin typeface="+mn-lt"/>
              </a:rPr>
              <a:t>Digitales Semester</a:t>
            </a:r>
          </a:p>
        </p:txBody>
      </p:sp>
      <p:sp>
        <p:nvSpPr>
          <p:cNvPr id="3" name="Inhaltsplatzhalter 2">
            <a:extLst>
              <a:ext uri="{FF2B5EF4-FFF2-40B4-BE49-F238E27FC236}">
                <a16:creationId xmlns:a16="http://schemas.microsoft.com/office/drawing/2014/main" id="{B83962B1-9377-433E-85B7-62FAF5C2DA4D}"/>
              </a:ext>
            </a:extLst>
          </p:cNvPr>
          <p:cNvSpPr>
            <a:spLocks noGrp="1"/>
          </p:cNvSpPr>
          <p:nvPr>
            <p:ph idx="1"/>
          </p:nvPr>
        </p:nvSpPr>
        <p:spPr>
          <a:xfrm>
            <a:off x="457200" y="2195512"/>
            <a:ext cx="8229600" cy="4525963"/>
          </a:xfrm>
        </p:spPr>
        <p:txBody>
          <a:bodyPr>
            <a:normAutofit/>
          </a:bodyPr>
          <a:lstStyle/>
          <a:p>
            <a:r>
              <a:rPr lang="de-DE" sz="2000" dirty="0"/>
              <a:t>Hinweise darauf, ob und wie Ihre Veranstaltungen digital umgesetzt werden, finden sie meist im </a:t>
            </a:r>
            <a:r>
              <a:rPr lang="de-DE" sz="2000" b="1" i="1" dirty="0"/>
              <a:t>Vorlesungsverzeichnis</a:t>
            </a:r>
            <a:r>
              <a:rPr lang="de-DE" sz="2000" dirty="0"/>
              <a:t> oder es wird Ihnen rechtzeitig per </a:t>
            </a:r>
            <a:r>
              <a:rPr lang="de-DE" sz="2000" b="1" i="1" dirty="0"/>
              <a:t>Mail</a:t>
            </a:r>
            <a:r>
              <a:rPr lang="de-DE" sz="2000" i="1" dirty="0"/>
              <a:t> </a:t>
            </a:r>
            <a:r>
              <a:rPr lang="de-DE" sz="2000" dirty="0"/>
              <a:t>mitgeteilt.</a:t>
            </a:r>
          </a:p>
          <a:p>
            <a:r>
              <a:rPr lang="de-DE" sz="2000" dirty="0"/>
              <a:t>Typische online-Plattformen, auf denen Sie Materialien zu den Veranstaltungen erhalten sind </a:t>
            </a:r>
            <a:r>
              <a:rPr lang="de-DE" sz="2000" b="1" i="1" dirty="0" err="1"/>
              <a:t>StudIP</a:t>
            </a:r>
            <a:r>
              <a:rPr lang="de-DE" sz="2000" dirty="0"/>
              <a:t> und </a:t>
            </a:r>
            <a:r>
              <a:rPr lang="de-DE" sz="2000" b="1" i="1" dirty="0"/>
              <a:t>Ilias</a:t>
            </a:r>
            <a:r>
              <a:rPr lang="de-DE" sz="2000" dirty="0"/>
              <a:t>.</a:t>
            </a:r>
            <a:endParaRPr lang="de-DE" sz="2000" b="1" i="1" dirty="0"/>
          </a:p>
          <a:p>
            <a:r>
              <a:rPr lang="de-DE" sz="2000" dirty="0"/>
              <a:t>Digitale Präsenzveranstaltungen werden meist über </a:t>
            </a:r>
            <a:r>
              <a:rPr lang="de-DE" sz="2000" b="1" dirty="0" err="1"/>
              <a:t>Webex</a:t>
            </a:r>
            <a:r>
              <a:rPr lang="de-DE" sz="2000" dirty="0"/>
              <a:t> oder </a:t>
            </a:r>
            <a:r>
              <a:rPr lang="de-DE" sz="2000" b="1" dirty="0"/>
              <a:t>MS Teams </a:t>
            </a:r>
            <a:r>
              <a:rPr lang="de-DE" sz="2000" dirty="0"/>
              <a:t>durchgeführt. </a:t>
            </a:r>
          </a:p>
          <a:p>
            <a:r>
              <a:rPr lang="de-DE" sz="2000" dirty="0"/>
              <a:t>Hier finden Sie Hinweise, wie Sie sich für MS Teams anmelden können: </a:t>
            </a:r>
            <a:r>
              <a:rPr lang="de-DE" sz="1600" dirty="0"/>
              <a:t>https://www.uni-giessen.de/fbz/svc/hrz/svc/medien/el/werkzeuge/office365#</a:t>
            </a:r>
          </a:p>
          <a:p>
            <a:endParaRPr lang="de-DE" sz="2400" dirty="0"/>
          </a:p>
          <a:p>
            <a:endParaRPr lang="de-DE" i="1" dirty="0"/>
          </a:p>
        </p:txBody>
      </p:sp>
      <p:sp>
        <p:nvSpPr>
          <p:cNvPr id="4" name="Foliennummernplatzhalter 3">
            <a:extLst>
              <a:ext uri="{FF2B5EF4-FFF2-40B4-BE49-F238E27FC236}">
                <a16:creationId xmlns:a16="http://schemas.microsoft.com/office/drawing/2014/main" id="{82FA32DA-280F-4041-BA36-76D87EE6A0FB}"/>
              </a:ext>
            </a:extLst>
          </p:cNvPr>
          <p:cNvSpPr>
            <a:spLocks noGrp="1"/>
          </p:cNvSpPr>
          <p:nvPr>
            <p:ph type="sldNum" sz="quarter" idx="12"/>
          </p:nvPr>
        </p:nvSpPr>
        <p:spPr/>
        <p:txBody>
          <a:bodyPr/>
          <a:lstStyle/>
          <a:p>
            <a:fld id="{3A1DC2E3-8576-454E-A285-24B55D0D9211}" type="slidenum">
              <a:rPr lang="de-DE" smtClean="0"/>
              <a:pPr/>
              <a:t>26</a:t>
            </a:fld>
            <a:endParaRPr lang="de-DE"/>
          </a:p>
        </p:txBody>
      </p:sp>
      <p:sp>
        <p:nvSpPr>
          <p:cNvPr id="7" name="Textfeld 6">
            <a:extLst>
              <a:ext uri="{FF2B5EF4-FFF2-40B4-BE49-F238E27FC236}">
                <a16:creationId xmlns:a16="http://schemas.microsoft.com/office/drawing/2014/main" id="{2B82920D-E63D-4AD3-B6CE-54F084F6E1CD}"/>
              </a:ext>
            </a:extLst>
          </p:cNvPr>
          <p:cNvSpPr txBox="1"/>
          <p:nvPr/>
        </p:nvSpPr>
        <p:spPr>
          <a:xfrm>
            <a:off x="107504" y="107028"/>
            <a:ext cx="5763950" cy="738664"/>
          </a:xfrm>
          <a:prstGeom prst="rect">
            <a:avLst/>
          </a:prstGeom>
          <a:noFill/>
        </p:spPr>
        <p:txBody>
          <a:bodyPr wrap="none" rtlCol="0">
            <a:spAutoFit/>
          </a:bodyPr>
          <a:lstStyle/>
          <a:p>
            <a:r>
              <a:rPr lang="de-DE" sz="2400" b="1" cap="small" dirty="0">
                <a:solidFill>
                  <a:schemeClr val="bg1"/>
                </a:solidFill>
              </a:rPr>
              <a:t>Fachbereich 04 </a:t>
            </a:r>
            <a:r>
              <a:rPr lang="de-DE" b="1" cap="small" dirty="0">
                <a:solidFill>
                  <a:schemeClr val="bg1"/>
                </a:solidFill>
              </a:rPr>
              <a:t>– Geschichts- und Kulturwissenschaften</a:t>
            </a:r>
            <a:br>
              <a:rPr lang="de-DE" b="1" cap="small" dirty="0">
                <a:solidFill>
                  <a:schemeClr val="bg1"/>
                </a:solidFill>
              </a:rPr>
            </a:br>
            <a:r>
              <a:rPr lang="de-DE" b="1" cap="small" dirty="0">
                <a:solidFill>
                  <a:schemeClr val="bg1"/>
                </a:solidFill>
              </a:rPr>
              <a:t>Institut für Evangelische Theologie</a:t>
            </a:r>
          </a:p>
        </p:txBody>
      </p:sp>
      <p:pic>
        <p:nvPicPr>
          <p:cNvPr id="5" name="Digitales Semester">
            <a:hlinkClick r:id="" action="ppaction://media"/>
            <a:extLst>
              <a:ext uri="{FF2B5EF4-FFF2-40B4-BE49-F238E27FC236}">
                <a16:creationId xmlns:a16="http://schemas.microsoft.com/office/drawing/2014/main" id="{1CF04C48-8B0B-4B40-81A8-2782C84C6A7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38596" y="5866489"/>
            <a:ext cx="487363" cy="487363"/>
          </a:xfrm>
          <a:prstGeom prst="rect">
            <a:avLst/>
          </a:prstGeom>
        </p:spPr>
      </p:pic>
    </p:spTree>
    <p:extLst>
      <p:ext uri="{BB962C8B-B14F-4D97-AF65-F5344CB8AC3E}">
        <p14:creationId xmlns:p14="http://schemas.microsoft.com/office/powerpoint/2010/main" val="1617081676"/>
      </p:ext>
    </p:extLst>
  </p:cSld>
  <p:clrMapOvr>
    <a:masterClrMapping/>
  </p:clrMapOvr>
  <mc:AlternateContent xmlns:mc="http://schemas.openxmlformats.org/markup-compatibility/2006" xmlns:p14="http://schemas.microsoft.com/office/powerpoint/2010/main">
    <mc:Choice Requires="p14">
      <p:transition spd="slow" p14:dur="2000" advTm="141762"/>
    </mc:Choice>
    <mc:Fallback xmlns="">
      <p:transition spd="slow" advTm="141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1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07504" y="116632"/>
            <a:ext cx="5763950" cy="738664"/>
          </a:xfrm>
          <a:prstGeom prst="rect">
            <a:avLst/>
          </a:prstGeom>
          <a:noFill/>
        </p:spPr>
        <p:txBody>
          <a:bodyPr wrap="none" rtlCol="0">
            <a:spAutoFit/>
          </a:bodyPr>
          <a:lstStyle/>
          <a:p>
            <a:r>
              <a:rPr lang="de-DE" sz="2400" b="1" cap="small" dirty="0">
                <a:solidFill>
                  <a:schemeClr val="bg1"/>
                </a:solidFill>
              </a:rPr>
              <a:t>Fachbereich 04 </a:t>
            </a:r>
            <a:r>
              <a:rPr lang="de-DE" b="1" cap="small" dirty="0">
                <a:solidFill>
                  <a:schemeClr val="bg1"/>
                </a:solidFill>
              </a:rPr>
              <a:t>– Geschichts- und Kulturwissenschaften</a:t>
            </a:r>
            <a:br>
              <a:rPr lang="de-DE" b="1" cap="small" dirty="0">
                <a:solidFill>
                  <a:schemeClr val="bg1"/>
                </a:solidFill>
              </a:rPr>
            </a:br>
            <a:r>
              <a:rPr lang="de-DE" b="1" cap="small" dirty="0">
                <a:solidFill>
                  <a:schemeClr val="bg1"/>
                </a:solidFill>
              </a:rPr>
              <a:t>Institut für Evangelische Theologie</a:t>
            </a:r>
          </a:p>
        </p:txBody>
      </p:sp>
      <p:sp>
        <p:nvSpPr>
          <p:cNvPr id="9" name="Textfeld 8"/>
          <p:cNvSpPr txBox="1"/>
          <p:nvPr/>
        </p:nvSpPr>
        <p:spPr>
          <a:xfrm>
            <a:off x="395536" y="980728"/>
            <a:ext cx="8352928" cy="5201424"/>
          </a:xfrm>
          <a:prstGeom prst="rect">
            <a:avLst/>
          </a:prstGeom>
          <a:noFill/>
          <a:ln w="28575">
            <a:noFill/>
          </a:ln>
        </p:spPr>
        <p:txBody>
          <a:bodyPr wrap="square" rtlCol="0">
            <a:spAutoFit/>
          </a:bodyPr>
          <a:lstStyle/>
          <a:p>
            <a:pPr algn="ctr"/>
            <a:endParaRPr lang="de-DE" sz="1600" b="1" dirty="0"/>
          </a:p>
          <a:p>
            <a:pPr algn="ctr"/>
            <a:r>
              <a:rPr lang="de-DE" sz="2000" b="1" cap="small" dirty="0">
                <a:solidFill>
                  <a:schemeClr val="bg1">
                    <a:lumMod val="50000"/>
                  </a:schemeClr>
                </a:solidFill>
              </a:rPr>
              <a:t>Weitere Informationen</a:t>
            </a:r>
          </a:p>
          <a:p>
            <a:endParaRPr lang="de-DE" sz="1200" b="1" dirty="0"/>
          </a:p>
          <a:p>
            <a:r>
              <a:rPr lang="de-DE" sz="2000" b="1" dirty="0">
                <a:solidFill>
                  <a:srgbClr val="0070C0"/>
                </a:solidFill>
                <a:latin typeface="+mj-lt"/>
              </a:rPr>
              <a:t>Infomarkt</a:t>
            </a:r>
            <a:r>
              <a:rPr lang="de-DE" sz="2000" b="1" dirty="0">
                <a:latin typeface="+mj-lt"/>
              </a:rPr>
              <a:t> am 7.10. von 12:00 bis 13:00 Uhr</a:t>
            </a:r>
          </a:p>
          <a:p>
            <a:r>
              <a:rPr lang="de-DE" sz="2000" dirty="0">
                <a:latin typeface="+mj-lt"/>
              </a:rPr>
              <a:t>Hier können Sie uns Fragen bezüglich der hier vorgestellten Informationen und zum Studienstart stellen.</a:t>
            </a:r>
          </a:p>
          <a:p>
            <a:endParaRPr lang="de-DE" sz="2000" dirty="0">
              <a:latin typeface="+mj-lt"/>
              <a:hlinkClick r:id="rId5"/>
            </a:endParaRPr>
          </a:p>
          <a:p>
            <a:r>
              <a:rPr lang="de-DE" sz="1400" dirty="0">
                <a:latin typeface="+mj-lt"/>
              </a:rPr>
              <a:t>https://uni-giessen.webex.com/uni-giessen/j.php?MTID=m4d3c229fb0129a35d505955906e716d3</a:t>
            </a:r>
          </a:p>
          <a:p>
            <a:endParaRPr lang="de-DE" sz="1400" dirty="0">
              <a:latin typeface="+mj-lt"/>
            </a:endParaRPr>
          </a:p>
          <a:p>
            <a:r>
              <a:rPr lang="de-DE" sz="1400" dirty="0">
                <a:latin typeface="+mj-lt"/>
              </a:rPr>
              <a:t>Meeting-Kennnummer: 188 597 9100</a:t>
            </a:r>
          </a:p>
          <a:p>
            <a:r>
              <a:rPr lang="de-DE" sz="1400" dirty="0">
                <a:latin typeface="+mj-lt"/>
              </a:rPr>
              <a:t>Passwort: iNwD86qRwy3</a:t>
            </a:r>
          </a:p>
          <a:p>
            <a:endParaRPr lang="de-DE" sz="2000" dirty="0"/>
          </a:p>
          <a:p>
            <a:r>
              <a:rPr lang="de-DE" sz="2000" b="1" dirty="0">
                <a:solidFill>
                  <a:srgbClr val="0070C0"/>
                </a:solidFill>
              </a:rPr>
              <a:t>Erstsemestergruppe </a:t>
            </a:r>
            <a:r>
              <a:rPr lang="de-DE" sz="2000" b="1" dirty="0"/>
              <a:t>der Evangelischen Theologie in </a:t>
            </a:r>
            <a:r>
              <a:rPr lang="de-DE" sz="2000" b="1" dirty="0" err="1"/>
              <a:t>StudIP</a:t>
            </a:r>
            <a:r>
              <a:rPr lang="de-DE" sz="2000" b="1" dirty="0"/>
              <a:t> </a:t>
            </a:r>
          </a:p>
          <a:p>
            <a:endParaRPr lang="de-DE" sz="2000" b="1" dirty="0"/>
          </a:p>
          <a:p>
            <a:r>
              <a:rPr lang="de-DE" sz="2000" b="1" dirty="0">
                <a:solidFill>
                  <a:srgbClr val="0070C0"/>
                </a:solidFill>
              </a:rPr>
              <a:t>Bibliothekskurs </a:t>
            </a:r>
          </a:p>
          <a:p>
            <a:r>
              <a:rPr lang="de-DE" sz="1400" b="1" dirty="0"/>
              <a:t>https://studip.uni-giessen.de/dispatch.php/institute/files?cid=9ce9268f934e3c868fe89d8eb0fd60c9</a:t>
            </a:r>
            <a:endParaRPr lang="de-DE" sz="1400" dirty="0"/>
          </a:p>
          <a:p>
            <a:endParaRPr lang="de-DE" sz="2000" b="1" dirty="0"/>
          </a:p>
          <a:p>
            <a:r>
              <a:rPr lang="de-DE" sz="2000" b="1" dirty="0">
                <a:solidFill>
                  <a:srgbClr val="0070C0"/>
                </a:solidFill>
              </a:rPr>
              <a:t>Webseite des Instituts </a:t>
            </a:r>
            <a:r>
              <a:rPr lang="de-DE" sz="2000" b="1" dirty="0"/>
              <a:t>www.uni-giessen.de/fbz/fb04/institute/evtheo</a:t>
            </a:r>
            <a:endParaRPr lang="de-DE" sz="2000" dirty="0"/>
          </a:p>
          <a:p>
            <a:endParaRPr lang="de-DE" sz="1400" b="1" dirty="0"/>
          </a:p>
        </p:txBody>
      </p:sp>
      <p:sp>
        <p:nvSpPr>
          <p:cNvPr id="3" name="Foliennummernplatzhalter 2"/>
          <p:cNvSpPr>
            <a:spLocks noGrp="1"/>
          </p:cNvSpPr>
          <p:nvPr>
            <p:ph type="sldNum" sz="quarter" idx="12"/>
          </p:nvPr>
        </p:nvSpPr>
        <p:spPr/>
        <p:txBody>
          <a:bodyPr/>
          <a:lstStyle/>
          <a:p>
            <a:fld id="{3A1DC2E3-8576-454E-A285-24B55D0D9211}" type="slidenum">
              <a:rPr lang="de-DE" smtClean="0"/>
              <a:pPr/>
              <a:t>27</a:t>
            </a:fld>
            <a:endParaRPr lang="de-DE"/>
          </a:p>
        </p:txBody>
      </p:sp>
      <p:sp>
        <p:nvSpPr>
          <p:cNvPr id="12" name="Rectangle 4">
            <a:extLst>
              <a:ext uri="{FF2B5EF4-FFF2-40B4-BE49-F238E27FC236}">
                <a16:creationId xmlns:a16="http://schemas.microsoft.com/office/drawing/2014/main" id="{D90CAF3F-720F-4470-ABB4-45F75BF8946A}"/>
              </a:ext>
            </a:extLst>
          </p:cNvPr>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pic>
        <p:nvPicPr>
          <p:cNvPr id="2" name="Weitere Infos">
            <a:hlinkClick r:id="" action="ppaction://media"/>
            <a:extLst>
              <a:ext uri="{FF2B5EF4-FFF2-40B4-BE49-F238E27FC236}">
                <a16:creationId xmlns:a16="http://schemas.microsoft.com/office/drawing/2014/main" id="{F0AB8B8E-8BDF-418A-8D5D-E3D785CD62B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56376" y="5938470"/>
            <a:ext cx="487363" cy="487363"/>
          </a:xfrm>
          <a:prstGeom prst="rect">
            <a:avLst/>
          </a:prstGeom>
        </p:spPr>
      </p:pic>
    </p:spTree>
    <p:extLst>
      <p:ext uri="{BB962C8B-B14F-4D97-AF65-F5344CB8AC3E}">
        <p14:creationId xmlns:p14="http://schemas.microsoft.com/office/powerpoint/2010/main" val="1686469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1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DCF5E276-6D5A-4674-9BEF-CA9774898037}"/>
              </a:ext>
            </a:extLst>
          </p:cNvPr>
          <p:cNvSpPr>
            <a:spLocks noGrp="1"/>
          </p:cNvSpPr>
          <p:nvPr>
            <p:ph type="ctrTitle"/>
          </p:nvPr>
        </p:nvSpPr>
        <p:spPr/>
        <p:txBody>
          <a:bodyPr/>
          <a:lstStyle/>
          <a:p>
            <a:r>
              <a:rPr lang="de-DE" dirty="0"/>
              <a:t>Vielen Dank für Ihre Aufmerksamkeit!</a:t>
            </a:r>
          </a:p>
        </p:txBody>
      </p:sp>
      <p:sp>
        <p:nvSpPr>
          <p:cNvPr id="6" name="Untertitel 5">
            <a:extLst>
              <a:ext uri="{FF2B5EF4-FFF2-40B4-BE49-F238E27FC236}">
                <a16:creationId xmlns:a16="http://schemas.microsoft.com/office/drawing/2014/main" id="{41D00EDC-0852-4F38-9B84-E4E3366AE64F}"/>
              </a:ext>
            </a:extLst>
          </p:cNvPr>
          <p:cNvSpPr>
            <a:spLocks noGrp="1"/>
          </p:cNvSpPr>
          <p:nvPr>
            <p:ph type="subTitle" idx="1"/>
          </p:nvPr>
        </p:nvSpPr>
        <p:spPr/>
        <p:txBody>
          <a:bodyPr/>
          <a:lstStyle/>
          <a:p>
            <a:r>
              <a:rPr lang="de-DE" dirty="0"/>
              <a:t>Wir freuen uns Sie kennenzulernen!</a:t>
            </a:r>
          </a:p>
        </p:txBody>
      </p:sp>
      <p:sp>
        <p:nvSpPr>
          <p:cNvPr id="4" name="Foliennummernplatzhalter 3">
            <a:extLst>
              <a:ext uri="{FF2B5EF4-FFF2-40B4-BE49-F238E27FC236}">
                <a16:creationId xmlns:a16="http://schemas.microsoft.com/office/drawing/2014/main" id="{51D775A2-A987-4999-9F44-4C4284D219D1}"/>
              </a:ext>
            </a:extLst>
          </p:cNvPr>
          <p:cNvSpPr>
            <a:spLocks noGrp="1"/>
          </p:cNvSpPr>
          <p:nvPr>
            <p:ph type="sldNum" sz="quarter" idx="12"/>
          </p:nvPr>
        </p:nvSpPr>
        <p:spPr/>
        <p:txBody>
          <a:bodyPr/>
          <a:lstStyle/>
          <a:p>
            <a:fld id="{3A1DC2E3-8576-454E-A285-24B55D0D9211}" type="slidenum">
              <a:rPr lang="de-DE" smtClean="0"/>
              <a:pPr/>
              <a:t>28</a:t>
            </a:fld>
            <a:endParaRPr lang="de-DE"/>
          </a:p>
        </p:txBody>
      </p:sp>
      <p:pic>
        <p:nvPicPr>
          <p:cNvPr id="2" name="Vielen Dank">
            <a:hlinkClick r:id="" action="ppaction://media"/>
            <a:extLst>
              <a:ext uri="{FF2B5EF4-FFF2-40B4-BE49-F238E27FC236}">
                <a16:creationId xmlns:a16="http://schemas.microsoft.com/office/drawing/2014/main" id="{55183965-BAE4-4C20-B96C-DC703ECEE4D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974305" y="5886193"/>
            <a:ext cx="487363" cy="487363"/>
          </a:xfrm>
          <a:prstGeom prst="rect">
            <a:avLst/>
          </a:prstGeom>
        </p:spPr>
      </p:pic>
    </p:spTree>
    <p:extLst>
      <p:ext uri="{BB962C8B-B14F-4D97-AF65-F5344CB8AC3E}">
        <p14:creationId xmlns:p14="http://schemas.microsoft.com/office/powerpoint/2010/main" val="1820092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4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9ED97F-58A9-43C3-8C3C-29C53F980227}"/>
              </a:ext>
            </a:extLst>
          </p:cNvPr>
          <p:cNvSpPr>
            <a:spLocks noGrp="1"/>
          </p:cNvSpPr>
          <p:nvPr>
            <p:ph type="title"/>
          </p:nvPr>
        </p:nvSpPr>
        <p:spPr>
          <a:xfrm>
            <a:off x="457200" y="1195594"/>
            <a:ext cx="8229600" cy="1143000"/>
          </a:xfrm>
        </p:spPr>
        <p:txBody>
          <a:bodyPr anchor="ctr">
            <a:normAutofit/>
          </a:bodyPr>
          <a:lstStyle/>
          <a:p>
            <a:r>
              <a:rPr lang="de-DE" sz="2000" b="1" cap="small" dirty="0">
                <a:solidFill>
                  <a:schemeClr val="bg1">
                    <a:lumMod val="50000"/>
                  </a:schemeClr>
                </a:solidFill>
                <a:latin typeface="+mn-lt"/>
              </a:rPr>
              <a:t>Wer wir sind…</a:t>
            </a:r>
          </a:p>
        </p:txBody>
      </p:sp>
      <p:sp>
        <p:nvSpPr>
          <p:cNvPr id="4" name="Foliennummernplatzhalter 3">
            <a:extLst>
              <a:ext uri="{FF2B5EF4-FFF2-40B4-BE49-F238E27FC236}">
                <a16:creationId xmlns:a16="http://schemas.microsoft.com/office/drawing/2014/main" id="{AFFCADBE-BA72-444E-9EA8-26948FD41DAD}"/>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3A1DC2E3-8576-454E-A285-24B55D0D9211}" type="slidenum">
              <a:rPr lang="de-DE" smtClean="0"/>
              <a:pPr>
                <a:spcAft>
                  <a:spcPts val="600"/>
                </a:spcAft>
              </a:pPr>
              <a:t>3</a:t>
            </a:fld>
            <a:endParaRPr lang="de-DE" dirty="0"/>
          </a:p>
        </p:txBody>
      </p:sp>
      <p:sp>
        <p:nvSpPr>
          <p:cNvPr id="6" name="Textfeld 5">
            <a:extLst>
              <a:ext uri="{FF2B5EF4-FFF2-40B4-BE49-F238E27FC236}">
                <a16:creationId xmlns:a16="http://schemas.microsoft.com/office/drawing/2014/main" id="{4CE79114-866E-43B1-8B3F-718489C4C94C}"/>
              </a:ext>
            </a:extLst>
          </p:cNvPr>
          <p:cNvSpPr txBox="1"/>
          <p:nvPr/>
        </p:nvSpPr>
        <p:spPr>
          <a:xfrm>
            <a:off x="5813555" y="4561036"/>
            <a:ext cx="2019335" cy="646331"/>
          </a:xfrm>
          <a:prstGeom prst="rect">
            <a:avLst/>
          </a:prstGeom>
          <a:noFill/>
        </p:spPr>
        <p:txBody>
          <a:bodyPr wrap="none" rtlCol="0">
            <a:spAutoFit/>
          </a:bodyPr>
          <a:lstStyle/>
          <a:p>
            <a:r>
              <a:rPr lang="de-DE" dirty="0"/>
              <a:t>Dr. Simon Bellmann</a:t>
            </a:r>
          </a:p>
          <a:p>
            <a:endParaRPr lang="de-DE" dirty="0"/>
          </a:p>
        </p:txBody>
      </p:sp>
      <p:pic>
        <p:nvPicPr>
          <p:cNvPr id="8" name="Grafik 7">
            <a:extLst>
              <a:ext uri="{FF2B5EF4-FFF2-40B4-BE49-F238E27FC236}">
                <a16:creationId xmlns:a16="http://schemas.microsoft.com/office/drawing/2014/main" id="{A7606FF6-919E-482F-A8A1-44983E8E75E6}"/>
              </a:ext>
            </a:extLst>
          </p:cNvPr>
          <p:cNvPicPr>
            <a:picLocks noChangeAspect="1"/>
          </p:cNvPicPr>
          <p:nvPr/>
        </p:nvPicPr>
        <p:blipFill>
          <a:blip r:embed="rId4" cstate="print"/>
          <a:stretch>
            <a:fillRect/>
          </a:stretch>
        </p:blipFill>
        <p:spPr>
          <a:xfrm>
            <a:off x="755576" y="2338594"/>
            <a:ext cx="3243590" cy="2162393"/>
          </a:xfrm>
          <a:prstGeom prst="rect">
            <a:avLst/>
          </a:prstGeom>
          <a:ln w="3175">
            <a:solidFill>
              <a:schemeClr val="tx1"/>
            </a:solidFill>
          </a:ln>
        </p:spPr>
      </p:pic>
      <p:sp>
        <p:nvSpPr>
          <p:cNvPr id="11" name="Textfeld 10">
            <a:extLst>
              <a:ext uri="{FF2B5EF4-FFF2-40B4-BE49-F238E27FC236}">
                <a16:creationId xmlns:a16="http://schemas.microsoft.com/office/drawing/2014/main" id="{CF3FCE20-2734-46A9-BD85-8F6AE9F7F979}"/>
              </a:ext>
            </a:extLst>
          </p:cNvPr>
          <p:cNvSpPr txBox="1"/>
          <p:nvPr/>
        </p:nvSpPr>
        <p:spPr>
          <a:xfrm>
            <a:off x="683568" y="4566518"/>
            <a:ext cx="2095883" cy="369332"/>
          </a:xfrm>
          <a:prstGeom prst="rect">
            <a:avLst/>
          </a:prstGeom>
          <a:noFill/>
        </p:spPr>
        <p:txBody>
          <a:bodyPr wrap="square" rtlCol="0">
            <a:spAutoFit/>
          </a:bodyPr>
          <a:lstStyle/>
          <a:p>
            <a:r>
              <a:rPr lang="de-DE" dirty="0"/>
              <a:t>Jonas Renz</a:t>
            </a:r>
          </a:p>
        </p:txBody>
      </p:sp>
      <p:pic>
        <p:nvPicPr>
          <p:cNvPr id="7" name="Grafik 6">
            <a:extLst>
              <a:ext uri="{FF2B5EF4-FFF2-40B4-BE49-F238E27FC236}">
                <a16:creationId xmlns:a16="http://schemas.microsoft.com/office/drawing/2014/main" id="{7EA92D44-2767-4850-AE9E-32D047B4F7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7541" y="2338594"/>
            <a:ext cx="1851361" cy="2184541"/>
          </a:xfrm>
          <a:prstGeom prst="rect">
            <a:avLst/>
          </a:prstGeom>
          <a:ln w="3175">
            <a:solidFill>
              <a:schemeClr val="tx1"/>
            </a:solidFill>
          </a:ln>
        </p:spPr>
      </p:pic>
      <p:sp>
        <p:nvSpPr>
          <p:cNvPr id="10" name="Textfeld 9">
            <a:extLst>
              <a:ext uri="{FF2B5EF4-FFF2-40B4-BE49-F238E27FC236}">
                <a16:creationId xmlns:a16="http://schemas.microsoft.com/office/drawing/2014/main" id="{4EBEAB4B-2F49-4341-A061-F0EB29E04F44}"/>
              </a:ext>
            </a:extLst>
          </p:cNvPr>
          <p:cNvSpPr txBox="1"/>
          <p:nvPr/>
        </p:nvSpPr>
        <p:spPr>
          <a:xfrm>
            <a:off x="107504" y="116632"/>
            <a:ext cx="5763950" cy="738664"/>
          </a:xfrm>
          <a:prstGeom prst="rect">
            <a:avLst/>
          </a:prstGeom>
          <a:noFill/>
        </p:spPr>
        <p:txBody>
          <a:bodyPr wrap="none" rtlCol="0">
            <a:spAutoFit/>
          </a:bodyPr>
          <a:lstStyle/>
          <a:p>
            <a:r>
              <a:rPr lang="de-DE" sz="2400" b="1" cap="small" dirty="0">
                <a:solidFill>
                  <a:schemeClr val="bg1"/>
                </a:solidFill>
              </a:rPr>
              <a:t>Fachbereich 04 </a:t>
            </a:r>
            <a:r>
              <a:rPr lang="de-DE" b="1" cap="small" dirty="0">
                <a:solidFill>
                  <a:schemeClr val="bg1"/>
                </a:solidFill>
              </a:rPr>
              <a:t>– Geschichts- und Kulturwissenschaften</a:t>
            </a:r>
            <a:br>
              <a:rPr lang="de-DE" b="1" cap="small" dirty="0">
                <a:solidFill>
                  <a:schemeClr val="bg1"/>
                </a:solidFill>
              </a:rPr>
            </a:br>
            <a:r>
              <a:rPr lang="de-DE" b="1" cap="small" dirty="0">
                <a:solidFill>
                  <a:schemeClr val="bg1"/>
                </a:solidFill>
              </a:rPr>
              <a:t>Institut für Evangelische Theologie</a:t>
            </a:r>
          </a:p>
        </p:txBody>
      </p:sp>
      <p:pic>
        <p:nvPicPr>
          <p:cNvPr id="3" name="Wer wir sind">
            <a:hlinkClick r:id="" action="ppaction://media"/>
            <a:extLst>
              <a:ext uri="{FF2B5EF4-FFF2-40B4-BE49-F238E27FC236}">
                <a16:creationId xmlns:a16="http://schemas.microsoft.com/office/drawing/2014/main" id="{CAD08AFE-C92D-429B-BE15-7BC9E54D070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99437" y="5868987"/>
            <a:ext cx="487363" cy="487363"/>
          </a:xfrm>
          <a:prstGeom prst="rect">
            <a:avLst/>
          </a:prstGeom>
        </p:spPr>
      </p:pic>
    </p:spTree>
    <p:extLst>
      <p:ext uri="{BB962C8B-B14F-4D97-AF65-F5344CB8AC3E}">
        <p14:creationId xmlns:p14="http://schemas.microsoft.com/office/powerpoint/2010/main" val="1482507991"/>
      </p:ext>
    </p:extLst>
  </p:cSld>
  <p:clrMapOvr>
    <a:masterClrMapping/>
  </p:clrMapOvr>
  <mc:AlternateContent xmlns:mc="http://schemas.openxmlformats.org/markup-compatibility/2006" xmlns:p14="http://schemas.microsoft.com/office/powerpoint/2010/main">
    <mc:Choice Requires="p14">
      <p:transition spd="slow" p14:dur="2000" advTm="29314"/>
    </mc:Choice>
    <mc:Fallback xmlns="">
      <p:transition spd="slow" advTm="293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1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07504" y="116632"/>
            <a:ext cx="5763950" cy="738664"/>
          </a:xfrm>
          <a:prstGeom prst="rect">
            <a:avLst/>
          </a:prstGeom>
          <a:noFill/>
        </p:spPr>
        <p:txBody>
          <a:bodyPr wrap="none" rtlCol="0">
            <a:spAutoFit/>
          </a:bodyPr>
          <a:lstStyle/>
          <a:p>
            <a:r>
              <a:rPr lang="de-DE" sz="2400" b="1" cap="small" dirty="0">
                <a:solidFill>
                  <a:schemeClr val="bg1"/>
                </a:solidFill>
              </a:rPr>
              <a:t>Fachbereich 04 </a:t>
            </a:r>
            <a:r>
              <a:rPr lang="de-DE" b="1" cap="small" dirty="0">
                <a:solidFill>
                  <a:schemeClr val="bg1"/>
                </a:solidFill>
              </a:rPr>
              <a:t>– Geschichts- und Kulturwissenschaften</a:t>
            </a:r>
            <a:br>
              <a:rPr lang="de-DE" b="1" cap="small" dirty="0">
                <a:solidFill>
                  <a:schemeClr val="bg1"/>
                </a:solidFill>
              </a:rPr>
            </a:br>
            <a:r>
              <a:rPr lang="de-DE" b="1" cap="small" dirty="0">
                <a:solidFill>
                  <a:schemeClr val="bg1"/>
                </a:solidFill>
              </a:rPr>
              <a:t>Institut für Evangelische Theologie</a:t>
            </a:r>
          </a:p>
        </p:txBody>
      </p:sp>
      <p:grpSp>
        <p:nvGrpSpPr>
          <p:cNvPr id="8" name="Gruppieren 7"/>
          <p:cNvGrpSpPr/>
          <p:nvPr/>
        </p:nvGrpSpPr>
        <p:grpSpPr>
          <a:xfrm>
            <a:off x="739180" y="1268760"/>
            <a:ext cx="7262738" cy="1127051"/>
            <a:chOff x="323528" y="3094035"/>
            <a:chExt cx="7262738" cy="1127051"/>
          </a:xfrm>
        </p:grpSpPr>
        <p:pic>
          <p:nvPicPr>
            <p:cNvPr id="9" name="Grafi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3094035"/>
              <a:ext cx="2003647" cy="1127051"/>
            </a:xfrm>
            <a:prstGeom prst="rect">
              <a:avLst/>
            </a:prstGeom>
          </p:spPr>
        </p:pic>
        <p:sp>
          <p:nvSpPr>
            <p:cNvPr id="10" name="Textfeld 9"/>
            <p:cNvSpPr txBox="1"/>
            <p:nvPr/>
          </p:nvSpPr>
          <p:spPr>
            <a:xfrm>
              <a:off x="2366504" y="3473675"/>
              <a:ext cx="5219762" cy="400110"/>
            </a:xfrm>
            <a:prstGeom prst="rect">
              <a:avLst/>
            </a:prstGeom>
            <a:noFill/>
            <a:ln w="28575">
              <a:noFill/>
            </a:ln>
          </p:spPr>
          <p:txBody>
            <a:bodyPr wrap="none" rtlCol="0">
              <a:spAutoFit/>
            </a:bodyPr>
            <a:lstStyle/>
            <a:p>
              <a:r>
                <a:rPr lang="de-DE" sz="2000" b="1" dirty="0">
                  <a:solidFill>
                    <a:schemeClr val="bg1">
                      <a:lumMod val="50000"/>
                    </a:schemeClr>
                  </a:solidFill>
                </a:rPr>
                <a:t>Theologie studieren – </a:t>
              </a:r>
              <a:r>
                <a:rPr lang="de-DE" sz="2000" b="1" dirty="0" err="1">
                  <a:solidFill>
                    <a:schemeClr val="bg1">
                      <a:lumMod val="50000"/>
                    </a:schemeClr>
                  </a:solidFill>
                </a:rPr>
                <a:t>ReligionslehrerIn</a:t>
              </a:r>
              <a:r>
                <a:rPr lang="de-DE" sz="2000" b="1" dirty="0">
                  <a:solidFill>
                    <a:schemeClr val="bg1">
                      <a:lumMod val="50000"/>
                    </a:schemeClr>
                  </a:solidFill>
                </a:rPr>
                <a:t> werden</a:t>
              </a:r>
            </a:p>
          </p:txBody>
        </p:sp>
      </p:grpSp>
      <p:graphicFrame>
        <p:nvGraphicFramePr>
          <p:cNvPr id="12" name="Diagramm 11"/>
          <p:cNvGraphicFramePr/>
          <p:nvPr>
            <p:extLst>
              <p:ext uri="{D42A27DB-BD31-4B8C-83A1-F6EECF244321}">
                <p14:modId xmlns:p14="http://schemas.microsoft.com/office/powerpoint/2010/main" val="2359452496"/>
              </p:ext>
            </p:extLst>
          </p:nvPr>
        </p:nvGraphicFramePr>
        <p:xfrm>
          <a:off x="1216350" y="2494654"/>
          <a:ext cx="7210698" cy="336951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Textfeld 1">
            <a:extLst>
              <a:ext uri="{FF2B5EF4-FFF2-40B4-BE49-F238E27FC236}">
                <a16:creationId xmlns:a16="http://schemas.microsoft.com/office/drawing/2014/main" id="{C405C09D-4BDF-4F25-92E2-3A67CE2FFE61}"/>
              </a:ext>
            </a:extLst>
          </p:cNvPr>
          <p:cNvSpPr txBox="1"/>
          <p:nvPr/>
        </p:nvSpPr>
        <p:spPr>
          <a:xfrm>
            <a:off x="2015716" y="2814639"/>
            <a:ext cx="5112568" cy="523220"/>
          </a:xfrm>
          <a:prstGeom prst="rect">
            <a:avLst/>
          </a:prstGeom>
          <a:noFill/>
        </p:spPr>
        <p:txBody>
          <a:bodyPr wrap="square" rtlCol="0">
            <a:spAutoFit/>
          </a:bodyPr>
          <a:lstStyle/>
          <a:p>
            <a:pPr algn="ctr"/>
            <a:r>
              <a:rPr lang="de-DE" sz="2800" dirty="0">
                <a:solidFill>
                  <a:srgbClr val="0070C0"/>
                </a:solidFill>
              </a:rPr>
              <a:t>Gliederung des Vortrags</a:t>
            </a:r>
          </a:p>
        </p:txBody>
      </p:sp>
      <p:pic>
        <p:nvPicPr>
          <p:cNvPr id="3" name="Gliederung SB">
            <a:hlinkClick r:id="" action="ppaction://media"/>
            <a:extLst>
              <a:ext uri="{FF2B5EF4-FFF2-40B4-BE49-F238E27FC236}">
                <a16:creationId xmlns:a16="http://schemas.microsoft.com/office/drawing/2014/main" id="{F2D8F8EC-7512-4CB2-A550-8A7F68D36D9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427048" y="5949280"/>
            <a:ext cx="487363" cy="487363"/>
          </a:xfrm>
          <a:prstGeom prst="rect">
            <a:avLst/>
          </a:prstGeom>
        </p:spPr>
      </p:pic>
      <p:sp>
        <p:nvSpPr>
          <p:cNvPr id="11" name="Foliennummernplatzhalter 3">
            <a:extLst>
              <a:ext uri="{FF2B5EF4-FFF2-40B4-BE49-F238E27FC236}">
                <a16:creationId xmlns:a16="http://schemas.microsoft.com/office/drawing/2014/main" id="{669339E0-346A-4D86-A99A-47EF89017F82}"/>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3A1DC2E3-8576-454E-A285-24B55D0D9211}" type="slidenum">
              <a:rPr lang="de-DE" smtClean="0"/>
              <a:pPr>
                <a:spcAft>
                  <a:spcPts val="600"/>
                </a:spcAft>
              </a:pPr>
              <a:t>4</a:t>
            </a:fld>
            <a:endParaRPr lang="de-DE" dirty="0"/>
          </a:p>
        </p:txBody>
      </p:sp>
    </p:spTree>
    <p:extLst>
      <p:ext uri="{BB962C8B-B14F-4D97-AF65-F5344CB8AC3E}">
        <p14:creationId xmlns:p14="http://schemas.microsoft.com/office/powerpoint/2010/main" val="1480303535"/>
      </p:ext>
    </p:extLst>
  </p:cSld>
  <p:clrMapOvr>
    <a:masterClrMapping/>
  </p:clrMapOvr>
  <mc:AlternateContent xmlns:mc="http://schemas.openxmlformats.org/markup-compatibility/2006" xmlns:p14="http://schemas.microsoft.com/office/powerpoint/2010/main">
    <mc:Choice Requires="p14">
      <p:transition spd="slow" p14:dur="2000" advTm="92310"/>
    </mc:Choice>
    <mc:Fallback xmlns="">
      <p:transition spd="slow" advTm="92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9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07504" y="116632"/>
            <a:ext cx="5763950" cy="738664"/>
          </a:xfrm>
          <a:prstGeom prst="rect">
            <a:avLst/>
          </a:prstGeom>
          <a:noFill/>
        </p:spPr>
        <p:txBody>
          <a:bodyPr wrap="none" rtlCol="0">
            <a:spAutoFit/>
          </a:bodyPr>
          <a:lstStyle/>
          <a:p>
            <a:r>
              <a:rPr lang="de-DE" sz="2400" b="1" cap="small" dirty="0">
                <a:solidFill>
                  <a:schemeClr val="bg1"/>
                </a:solidFill>
              </a:rPr>
              <a:t>Fachbereich 04 </a:t>
            </a:r>
            <a:r>
              <a:rPr lang="de-DE" b="1" cap="small" dirty="0">
                <a:solidFill>
                  <a:schemeClr val="bg1"/>
                </a:solidFill>
              </a:rPr>
              <a:t>– Geschichts- und Kulturwissenschaften</a:t>
            </a:r>
            <a:br>
              <a:rPr lang="de-DE" b="1" cap="small" dirty="0">
                <a:solidFill>
                  <a:schemeClr val="bg1"/>
                </a:solidFill>
              </a:rPr>
            </a:br>
            <a:r>
              <a:rPr lang="de-DE" b="1" cap="small" dirty="0">
                <a:solidFill>
                  <a:schemeClr val="bg1"/>
                </a:solidFill>
              </a:rPr>
              <a:t>Institut für Evangelische Theologie</a:t>
            </a:r>
          </a:p>
        </p:txBody>
      </p:sp>
      <p:grpSp>
        <p:nvGrpSpPr>
          <p:cNvPr id="8" name="Gruppieren 7"/>
          <p:cNvGrpSpPr/>
          <p:nvPr/>
        </p:nvGrpSpPr>
        <p:grpSpPr>
          <a:xfrm>
            <a:off x="0" y="927435"/>
            <a:ext cx="3528896" cy="750766"/>
            <a:chOff x="288032" y="1115330"/>
            <a:chExt cx="3528896" cy="750766"/>
          </a:xfrm>
        </p:grpSpPr>
        <p:pic>
          <p:nvPicPr>
            <p:cNvPr id="7" name="Grafik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8032" y="1175557"/>
              <a:ext cx="1227625" cy="690539"/>
            </a:xfrm>
            <a:prstGeom prst="rect">
              <a:avLst/>
            </a:prstGeom>
          </p:spPr>
        </p:pic>
        <p:sp>
          <p:nvSpPr>
            <p:cNvPr id="6" name="Textfeld 5"/>
            <p:cNvSpPr txBox="1"/>
            <p:nvPr/>
          </p:nvSpPr>
          <p:spPr>
            <a:xfrm>
              <a:off x="1515657" y="1115330"/>
              <a:ext cx="2301271" cy="400110"/>
            </a:xfrm>
            <a:prstGeom prst="rect">
              <a:avLst/>
            </a:prstGeom>
            <a:noFill/>
            <a:ln w="28575">
              <a:noFill/>
            </a:ln>
          </p:spPr>
          <p:txBody>
            <a:bodyPr wrap="none" rtlCol="0">
              <a:spAutoFit/>
            </a:bodyPr>
            <a:lstStyle/>
            <a:p>
              <a:r>
                <a:rPr lang="de-DE" sz="2000" b="1" dirty="0">
                  <a:solidFill>
                    <a:schemeClr val="bg1">
                      <a:lumMod val="50000"/>
                    </a:schemeClr>
                  </a:solidFill>
                </a:rPr>
                <a:t>Theologie studieren</a:t>
              </a:r>
            </a:p>
          </p:txBody>
        </p:sp>
      </p:grpSp>
      <p:sp>
        <p:nvSpPr>
          <p:cNvPr id="39" name="Ellipse 11"/>
          <p:cNvSpPr/>
          <p:nvPr/>
        </p:nvSpPr>
        <p:spPr>
          <a:xfrm rot="10800000">
            <a:off x="3923311" y="4314931"/>
            <a:ext cx="1970974" cy="1864264"/>
          </a:xfrm>
          <a:custGeom>
            <a:avLst/>
            <a:gdLst/>
            <a:ahLst/>
            <a:cxnLst/>
            <a:rect l="l" t="t" r="r" b="b"/>
            <a:pathLst>
              <a:path w="1970974" h="1864264">
                <a:moveTo>
                  <a:pt x="756084" y="424104"/>
                </a:moveTo>
                <a:cubicBezTo>
                  <a:pt x="629388" y="424104"/>
                  <a:pt x="526681" y="329165"/>
                  <a:pt x="526681" y="212052"/>
                </a:cubicBezTo>
                <a:cubicBezTo>
                  <a:pt x="526681" y="94939"/>
                  <a:pt x="629388" y="0"/>
                  <a:pt x="756084" y="0"/>
                </a:cubicBezTo>
                <a:cubicBezTo>
                  <a:pt x="882780" y="0"/>
                  <a:pt x="985487" y="94939"/>
                  <a:pt x="985487" y="212052"/>
                </a:cubicBezTo>
                <a:cubicBezTo>
                  <a:pt x="985487" y="329165"/>
                  <a:pt x="882780" y="424104"/>
                  <a:pt x="756084" y="424104"/>
                </a:cubicBezTo>
                <a:close/>
                <a:moveTo>
                  <a:pt x="1741571" y="1356236"/>
                </a:moveTo>
                <a:cubicBezTo>
                  <a:pt x="1614875" y="1356236"/>
                  <a:pt x="1512168" y="1261297"/>
                  <a:pt x="1512168" y="1144184"/>
                </a:cubicBezTo>
                <a:cubicBezTo>
                  <a:pt x="1512168" y="1027071"/>
                  <a:pt x="1614875" y="932132"/>
                  <a:pt x="1741571" y="932132"/>
                </a:cubicBezTo>
                <a:cubicBezTo>
                  <a:pt x="1868267" y="932132"/>
                  <a:pt x="1970974" y="1027071"/>
                  <a:pt x="1970974" y="1144184"/>
                </a:cubicBezTo>
                <a:cubicBezTo>
                  <a:pt x="1970974" y="1261297"/>
                  <a:pt x="1868267" y="1356236"/>
                  <a:pt x="1741571" y="1356236"/>
                </a:cubicBezTo>
                <a:close/>
                <a:moveTo>
                  <a:pt x="1512168" y="1864264"/>
                </a:moveTo>
                <a:lnTo>
                  <a:pt x="0" y="1864264"/>
                </a:lnTo>
                <a:lnTo>
                  <a:pt x="0" y="1319203"/>
                </a:lnTo>
                <a:cubicBezTo>
                  <a:pt x="34507" y="1350894"/>
                  <a:pt x="80680" y="1368152"/>
                  <a:pt x="130848" y="1368152"/>
                </a:cubicBezTo>
                <a:cubicBezTo>
                  <a:pt x="250155" y="1368152"/>
                  <a:pt x="346872" y="1270546"/>
                  <a:pt x="346872" y="1150142"/>
                </a:cubicBezTo>
                <a:cubicBezTo>
                  <a:pt x="346872" y="1029738"/>
                  <a:pt x="250155" y="932132"/>
                  <a:pt x="130848" y="932132"/>
                </a:cubicBezTo>
                <a:cubicBezTo>
                  <a:pt x="80680" y="932132"/>
                  <a:pt x="34507" y="949390"/>
                  <a:pt x="0" y="981082"/>
                </a:cubicBezTo>
                <a:lnTo>
                  <a:pt x="0" y="424104"/>
                </a:lnTo>
                <a:lnTo>
                  <a:pt x="756084" y="424104"/>
                </a:lnTo>
                <a:lnTo>
                  <a:pt x="1512168" y="424104"/>
                </a:lnTo>
                <a:lnTo>
                  <a:pt x="1512168" y="1144184"/>
                </a:lnTo>
                <a:close/>
              </a:path>
            </a:pathLst>
          </a:cu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72" name="Gruppieren 71"/>
          <p:cNvGrpSpPr/>
          <p:nvPr/>
        </p:nvGrpSpPr>
        <p:grpSpPr>
          <a:xfrm>
            <a:off x="2407701" y="2427822"/>
            <a:ext cx="1954073" cy="1864264"/>
            <a:chOff x="2407701" y="2427822"/>
            <a:chExt cx="1954073" cy="1864264"/>
          </a:xfrm>
        </p:grpSpPr>
        <p:sp>
          <p:nvSpPr>
            <p:cNvPr id="40" name="Ellipse 20"/>
            <p:cNvSpPr/>
            <p:nvPr/>
          </p:nvSpPr>
          <p:spPr>
            <a:xfrm>
              <a:off x="2407701" y="2427822"/>
              <a:ext cx="1954073" cy="1864264"/>
            </a:xfrm>
            <a:custGeom>
              <a:avLst/>
              <a:gdLst/>
              <a:ahLst/>
              <a:cxnLst/>
              <a:rect l="l" t="t" r="r" b="b"/>
              <a:pathLst>
                <a:path w="1954073" h="1864264">
                  <a:moveTo>
                    <a:pt x="1201336" y="0"/>
                  </a:moveTo>
                  <a:cubicBezTo>
                    <a:pt x="1329881" y="0"/>
                    <a:pt x="1434087" y="94939"/>
                    <a:pt x="1434087" y="212052"/>
                  </a:cubicBezTo>
                  <a:cubicBezTo>
                    <a:pt x="1434087" y="321485"/>
                    <a:pt x="1343100" y="411557"/>
                    <a:pt x="1226183" y="421822"/>
                  </a:cubicBezTo>
                  <a:lnTo>
                    <a:pt x="1954073" y="421822"/>
                  </a:lnTo>
                  <a:lnTo>
                    <a:pt x="1954073" y="1864264"/>
                  </a:lnTo>
                  <a:lnTo>
                    <a:pt x="1463426" y="1864264"/>
                  </a:lnTo>
                  <a:cubicBezTo>
                    <a:pt x="1479820" y="1831797"/>
                    <a:pt x="1488572" y="1795048"/>
                    <a:pt x="1488572" y="1756252"/>
                  </a:cubicBezTo>
                  <a:cubicBezTo>
                    <a:pt x="1488572" y="1617061"/>
                    <a:pt x="1375913" y="1504224"/>
                    <a:pt x="1236942" y="1504224"/>
                  </a:cubicBezTo>
                  <a:cubicBezTo>
                    <a:pt x="1097971" y="1504224"/>
                    <a:pt x="985312" y="1617061"/>
                    <a:pt x="985312" y="1756252"/>
                  </a:cubicBezTo>
                  <a:cubicBezTo>
                    <a:pt x="985312" y="1795048"/>
                    <a:pt x="994064" y="1831797"/>
                    <a:pt x="1010458" y="1864264"/>
                  </a:cubicBezTo>
                  <a:lnTo>
                    <a:pt x="448599" y="1864264"/>
                  </a:lnTo>
                  <a:lnTo>
                    <a:pt x="448599" y="1208621"/>
                  </a:lnTo>
                  <a:cubicBezTo>
                    <a:pt x="414691" y="1286969"/>
                    <a:pt x="330802" y="1342206"/>
                    <a:pt x="232751" y="1342206"/>
                  </a:cubicBezTo>
                  <a:cubicBezTo>
                    <a:pt x="104206" y="1342206"/>
                    <a:pt x="0" y="1247267"/>
                    <a:pt x="0" y="1130154"/>
                  </a:cubicBezTo>
                  <a:cubicBezTo>
                    <a:pt x="0" y="1013041"/>
                    <a:pt x="104206" y="918102"/>
                    <a:pt x="232751" y="918102"/>
                  </a:cubicBezTo>
                  <a:cubicBezTo>
                    <a:pt x="330802" y="918102"/>
                    <a:pt x="414691" y="973340"/>
                    <a:pt x="448599" y="1051687"/>
                  </a:cubicBezTo>
                  <a:lnTo>
                    <a:pt x="448599" y="421822"/>
                  </a:lnTo>
                  <a:lnTo>
                    <a:pt x="1176489" y="421822"/>
                  </a:lnTo>
                  <a:cubicBezTo>
                    <a:pt x="1059573" y="411557"/>
                    <a:pt x="968585" y="321485"/>
                    <a:pt x="968585" y="212052"/>
                  </a:cubicBezTo>
                  <a:cubicBezTo>
                    <a:pt x="968585" y="94939"/>
                    <a:pt x="1072791" y="0"/>
                    <a:pt x="1201336" y="0"/>
                  </a:cubicBezTo>
                  <a:close/>
                </a:path>
              </a:pathLst>
            </a:cu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3" name="Textfeld 42"/>
            <p:cNvSpPr txBox="1"/>
            <p:nvPr/>
          </p:nvSpPr>
          <p:spPr>
            <a:xfrm>
              <a:off x="2836107" y="3123696"/>
              <a:ext cx="1223605" cy="646331"/>
            </a:xfrm>
            <a:prstGeom prst="rect">
              <a:avLst/>
            </a:prstGeom>
            <a:noFill/>
          </p:spPr>
          <p:txBody>
            <a:bodyPr wrap="none" rtlCol="0">
              <a:spAutoFit/>
            </a:bodyPr>
            <a:lstStyle/>
            <a:p>
              <a:pPr algn="ctr"/>
              <a:r>
                <a:rPr lang="de-DE" b="1" dirty="0">
                  <a:solidFill>
                    <a:schemeClr val="bg1"/>
                  </a:solidFill>
                </a:rPr>
                <a:t>Praktische </a:t>
              </a:r>
            </a:p>
            <a:p>
              <a:pPr algn="ctr"/>
              <a:r>
                <a:rPr lang="de-DE" b="1" dirty="0">
                  <a:solidFill>
                    <a:schemeClr val="bg1"/>
                  </a:solidFill>
                </a:rPr>
                <a:t>Theologie</a:t>
              </a:r>
            </a:p>
          </p:txBody>
        </p:sp>
      </p:grpSp>
      <p:grpSp>
        <p:nvGrpSpPr>
          <p:cNvPr id="67" name="Gruppieren 66"/>
          <p:cNvGrpSpPr/>
          <p:nvPr/>
        </p:nvGrpSpPr>
        <p:grpSpPr>
          <a:xfrm>
            <a:off x="5894285" y="2851925"/>
            <a:ext cx="1910283" cy="1836204"/>
            <a:chOff x="5894285" y="2851925"/>
            <a:chExt cx="1910283" cy="1836204"/>
          </a:xfrm>
        </p:grpSpPr>
        <p:sp>
          <p:nvSpPr>
            <p:cNvPr id="41" name="Rechteck 22"/>
            <p:cNvSpPr/>
            <p:nvPr/>
          </p:nvSpPr>
          <p:spPr>
            <a:xfrm>
              <a:off x="5894285" y="2851925"/>
              <a:ext cx="1910283" cy="1836204"/>
            </a:xfrm>
            <a:custGeom>
              <a:avLst/>
              <a:gdLst/>
              <a:ahLst/>
              <a:cxnLst/>
              <a:rect l="l" t="t" r="r" b="b"/>
              <a:pathLst>
                <a:path w="1910283" h="1836204">
                  <a:moveTo>
                    <a:pt x="0" y="0"/>
                  </a:moveTo>
                  <a:lnTo>
                    <a:pt x="576062" y="0"/>
                  </a:lnTo>
                  <a:cubicBezTo>
                    <a:pt x="542283" y="32693"/>
                    <a:pt x="523093" y="77300"/>
                    <a:pt x="523093" y="126015"/>
                  </a:cubicBezTo>
                  <a:cubicBezTo>
                    <a:pt x="523093" y="235380"/>
                    <a:pt x="619810" y="324037"/>
                    <a:pt x="739117" y="324037"/>
                  </a:cubicBezTo>
                  <a:cubicBezTo>
                    <a:pt x="858424" y="324037"/>
                    <a:pt x="955141" y="235380"/>
                    <a:pt x="955141" y="126015"/>
                  </a:cubicBezTo>
                  <a:cubicBezTo>
                    <a:pt x="955141" y="77300"/>
                    <a:pt x="935951" y="32693"/>
                    <a:pt x="902172" y="0"/>
                  </a:cubicBezTo>
                  <a:lnTo>
                    <a:pt x="1505694" y="0"/>
                  </a:lnTo>
                  <a:lnTo>
                    <a:pt x="1505694" y="629586"/>
                  </a:lnTo>
                  <a:cubicBezTo>
                    <a:pt x="1539464" y="559829"/>
                    <a:pt x="1611416" y="513196"/>
                    <a:pt x="1694259" y="513196"/>
                  </a:cubicBezTo>
                  <a:cubicBezTo>
                    <a:pt x="1813566" y="513196"/>
                    <a:pt x="1910283" y="609913"/>
                    <a:pt x="1910283" y="729220"/>
                  </a:cubicBezTo>
                  <a:cubicBezTo>
                    <a:pt x="1910283" y="848527"/>
                    <a:pt x="1813566" y="945244"/>
                    <a:pt x="1694259" y="945244"/>
                  </a:cubicBezTo>
                  <a:cubicBezTo>
                    <a:pt x="1611416" y="945244"/>
                    <a:pt x="1539464" y="898612"/>
                    <a:pt x="1505694" y="828855"/>
                  </a:cubicBezTo>
                  <a:lnTo>
                    <a:pt x="1505694" y="1458441"/>
                  </a:lnTo>
                  <a:lnTo>
                    <a:pt x="841334" y="1458441"/>
                  </a:lnTo>
                  <a:cubicBezTo>
                    <a:pt x="916676" y="1488674"/>
                    <a:pt x="968871" y="1557840"/>
                    <a:pt x="968871" y="1638182"/>
                  </a:cubicBezTo>
                  <a:cubicBezTo>
                    <a:pt x="968871" y="1747547"/>
                    <a:pt x="872154" y="1836204"/>
                    <a:pt x="752847" y="1836204"/>
                  </a:cubicBezTo>
                  <a:cubicBezTo>
                    <a:pt x="633540" y="1836204"/>
                    <a:pt x="536823" y="1747547"/>
                    <a:pt x="536823" y="1638182"/>
                  </a:cubicBezTo>
                  <a:cubicBezTo>
                    <a:pt x="536823" y="1557840"/>
                    <a:pt x="589019" y="1488674"/>
                    <a:pt x="664361" y="1458441"/>
                  </a:cubicBezTo>
                  <a:lnTo>
                    <a:pt x="0" y="1458441"/>
                  </a:lnTo>
                  <a:close/>
                </a:path>
              </a:pathLst>
            </a:cu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Textfeld 43"/>
            <p:cNvSpPr txBox="1"/>
            <p:nvPr/>
          </p:nvSpPr>
          <p:spPr>
            <a:xfrm>
              <a:off x="6228904" y="3288955"/>
              <a:ext cx="1241044" cy="646331"/>
            </a:xfrm>
            <a:prstGeom prst="rect">
              <a:avLst/>
            </a:prstGeom>
            <a:noFill/>
          </p:spPr>
          <p:txBody>
            <a:bodyPr wrap="none" rtlCol="0">
              <a:spAutoFit/>
            </a:bodyPr>
            <a:lstStyle/>
            <a:p>
              <a:pPr algn="ctr"/>
              <a:r>
                <a:rPr lang="de-DE" b="1" dirty="0">
                  <a:solidFill>
                    <a:schemeClr val="bg1"/>
                  </a:solidFill>
                </a:rPr>
                <a:t>Historische</a:t>
              </a:r>
              <a:br>
                <a:rPr lang="de-DE" b="1" dirty="0">
                  <a:solidFill>
                    <a:schemeClr val="bg1"/>
                  </a:solidFill>
                </a:rPr>
              </a:br>
              <a:r>
                <a:rPr lang="de-DE" b="1" dirty="0">
                  <a:solidFill>
                    <a:schemeClr val="bg1"/>
                  </a:solidFill>
                </a:rPr>
                <a:t>Theologie</a:t>
              </a:r>
            </a:p>
          </p:txBody>
        </p:sp>
      </p:grpSp>
      <p:sp>
        <p:nvSpPr>
          <p:cNvPr id="45" name="Textfeld 44"/>
          <p:cNvSpPr txBox="1"/>
          <p:nvPr/>
        </p:nvSpPr>
        <p:spPr>
          <a:xfrm>
            <a:off x="4369421" y="4607096"/>
            <a:ext cx="1393651" cy="584775"/>
          </a:xfrm>
          <a:prstGeom prst="rect">
            <a:avLst/>
          </a:prstGeom>
          <a:noFill/>
        </p:spPr>
        <p:txBody>
          <a:bodyPr wrap="none" rtlCol="0">
            <a:spAutoFit/>
          </a:bodyPr>
          <a:lstStyle/>
          <a:p>
            <a:pPr algn="ctr"/>
            <a:r>
              <a:rPr lang="de-DE" sz="1600" b="1" dirty="0">
                <a:solidFill>
                  <a:schemeClr val="bg1"/>
                </a:solidFill>
              </a:rPr>
              <a:t>Systematische</a:t>
            </a:r>
            <a:br>
              <a:rPr lang="de-DE" sz="1600" b="1" dirty="0">
                <a:solidFill>
                  <a:schemeClr val="bg1"/>
                </a:solidFill>
              </a:rPr>
            </a:br>
            <a:r>
              <a:rPr lang="de-DE" sz="1600" b="1" dirty="0">
                <a:solidFill>
                  <a:schemeClr val="bg1"/>
                </a:solidFill>
              </a:rPr>
              <a:t>Theologie</a:t>
            </a:r>
          </a:p>
        </p:txBody>
      </p:sp>
      <p:grpSp>
        <p:nvGrpSpPr>
          <p:cNvPr id="64" name="Gruppieren 63"/>
          <p:cNvGrpSpPr/>
          <p:nvPr/>
        </p:nvGrpSpPr>
        <p:grpSpPr>
          <a:xfrm>
            <a:off x="4361774" y="987662"/>
            <a:ext cx="1970974" cy="1864264"/>
            <a:chOff x="4361774" y="987662"/>
            <a:chExt cx="1970974" cy="1864264"/>
          </a:xfrm>
        </p:grpSpPr>
        <p:sp>
          <p:nvSpPr>
            <p:cNvPr id="38" name="Ellipse 11"/>
            <p:cNvSpPr/>
            <p:nvPr/>
          </p:nvSpPr>
          <p:spPr>
            <a:xfrm>
              <a:off x="4361774" y="987662"/>
              <a:ext cx="1970974" cy="1864264"/>
            </a:xfrm>
            <a:custGeom>
              <a:avLst/>
              <a:gdLst/>
              <a:ahLst/>
              <a:cxnLst/>
              <a:rect l="l" t="t" r="r" b="b"/>
              <a:pathLst>
                <a:path w="1970974" h="1864264">
                  <a:moveTo>
                    <a:pt x="1741571" y="932132"/>
                  </a:moveTo>
                  <a:cubicBezTo>
                    <a:pt x="1868267" y="932132"/>
                    <a:pt x="1970974" y="1027071"/>
                    <a:pt x="1970974" y="1144184"/>
                  </a:cubicBezTo>
                  <a:cubicBezTo>
                    <a:pt x="1970974" y="1261297"/>
                    <a:pt x="1868267" y="1356236"/>
                    <a:pt x="1741571" y="1356236"/>
                  </a:cubicBezTo>
                  <a:cubicBezTo>
                    <a:pt x="1614875" y="1356236"/>
                    <a:pt x="1512168" y="1261297"/>
                    <a:pt x="1512168" y="1144184"/>
                  </a:cubicBezTo>
                  <a:cubicBezTo>
                    <a:pt x="1512168" y="1027071"/>
                    <a:pt x="1614875" y="932132"/>
                    <a:pt x="1741571" y="932132"/>
                  </a:cubicBezTo>
                  <a:close/>
                  <a:moveTo>
                    <a:pt x="0" y="424104"/>
                  </a:moveTo>
                  <a:lnTo>
                    <a:pt x="756084" y="424104"/>
                  </a:lnTo>
                  <a:lnTo>
                    <a:pt x="1512168" y="424104"/>
                  </a:lnTo>
                  <a:lnTo>
                    <a:pt x="1512168" y="1144184"/>
                  </a:lnTo>
                  <a:lnTo>
                    <a:pt x="1512168" y="1864264"/>
                  </a:lnTo>
                  <a:lnTo>
                    <a:pt x="0" y="1864264"/>
                  </a:lnTo>
                  <a:lnTo>
                    <a:pt x="0" y="1361450"/>
                  </a:lnTo>
                  <a:lnTo>
                    <a:pt x="19844" y="1363469"/>
                  </a:lnTo>
                  <a:cubicBezTo>
                    <a:pt x="139151" y="1363469"/>
                    <a:pt x="235868" y="1265863"/>
                    <a:pt x="235868" y="1145459"/>
                  </a:cubicBezTo>
                  <a:cubicBezTo>
                    <a:pt x="235868" y="1025055"/>
                    <a:pt x="139151" y="927449"/>
                    <a:pt x="19844" y="927449"/>
                  </a:cubicBezTo>
                  <a:cubicBezTo>
                    <a:pt x="13119" y="927449"/>
                    <a:pt x="6466" y="927759"/>
                    <a:pt x="0" y="929468"/>
                  </a:cubicBezTo>
                  <a:close/>
                  <a:moveTo>
                    <a:pt x="756084" y="0"/>
                  </a:moveTo>
                  <a:cubicBezTo>
                    <a:pt x="882780" y="0"/>
                    <a:pt x="985487" y="94939"/>
                    <a:pt x="985487" y="212052"/>
                  </a:cubicBezTo>
                  <a:cubicBezTo>
                    <a:pt x="985487" y="329165"/>
                    <a:pt x="882780" y="424104"/>
                    <a:pt x="756084" y="424104"/>
                  </a:cubicBezTo>
                  <a:cubicBezTo>
                    <a:pt x="629388" y="424104"/>
                    <a:pt x="526681" y="329165"/>
                    <a:pt x="526681" y="212052"/>
                  </a:cubicBezTo>
                  <a:cubicBezTo>
                    <a:pt x="526681" y="94939"/>
                    <a:pt x="629388" y="0"/>
                    <a:pt x="756084" y="0"/>
                  </a:cubicBezTo>
                  <a:close/>
                </a:path>
              </a:pathLst>
            </a:cu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6" name="Textfeld 45"/>
            <p:cNvSpPr txBox="1"/>
            <p:nvPr/>
          </p:nvSpPr>
          <p:spPr>
            <a:xfrm>
              <a:off x="4625214" y="1596628"/>
              <a:ext cx="1120820" cy="646331"/>
            </a:xfrm>
            <a:prstGeom prst="rect">
              <a:avLst/>
            </a:prstGeom>
            <a:noFill/>
          </p:spPr>
          <p:txBody>
            <a:bodyPr wrap="none" rtlCol="0">
              <a:spAutoFit/>
            </a:bodyPr>
            <a:lstStyle/>
            <a:p>
              <a:pPr algn="ctr"/>
              <a:r>
                <a:rPr lang="de-DE" b="1" dirty="0">
                  <a:solidFill>
                    <a:schemeClr val="bg1"/>
                  </a:solidFill>
                </a:rPr>
                <a:t>Biblische</a:t>
              </a:r>
              <a:br>
                <a:rPr lang="de-DE" b="1" dirty="0">
                  <a:solidFill>
                    <a:schemeClr val="bg1"/>
                  </a:solidFill>
                </a:rPr>
              </a:br>
              <a:r>
                <a:rPr lang="de-DE" b="1" dirty="0">
                  <a:solidFill>
                    <a:schemeClr val="bg1"/>
                  </a:solidFill>
                </a:rPr>
                <a:t>Theologie</a:t>
              </a:r>
            </a:p>
          </p:txBody>
        </p:sp>
      </p:grpSp>
      <p:grpSp>
        <p:nvGrpSpPr>
          <p:cNvPr id="66" name="Gruppieren 65"/>
          <p:cNvGrpSpPr/>
          <p:nvPr/>
        </p:nvGrpSpPr>
        <p:grpSpPr>
          <a:xfrm>
            <a:off x="6806612" y="1166787"/>
            <a:ext cx="1223915" cy="1116994"/>
            <a:chOff x="6806612" y="1166787"/>
            <a:chExt cx="1223915" cy="1116994"/>
          </a:xfrm>
        </p:grpSpPr>
        <p:sp>
          <p:nvSpPr>
            <p:cNvPr id="47" name="Ellipse 11"/>
            <p:cNvSpPr/>
            <p:nvPr/>
          </p:nvSpPr>
          <p:spPr>
            <a:xfrm rot="1231650">
              <a:off x="6806612" y="1166787"/>
              <a:ext cx="1223915" cy="1116994"/>
            </a:xfrm>
            <a:custGeom>
              <a:avLst/>
              <a:gdLst/>
              <a:ahLst/>
              <a:cxnLst/>
              <a:rect l="l" t="t" r="r" b="b"/>
              <a:pathLst>
                <a:path w="1970974" h="1864264">
                  <a:moveTo>
                    <a:pt x="1741571" y="932132"/>
                  </a:moveTo>
                  <a:cubicBezTo>
                    <a:pt x="1868267" y="932132"/>
                    <a:pt x="1970974" y="1027071"/>
                    <a:pt x="1970974" y="1144184"/>
                  </a:cubicBezTo>
                  <a:cubicBezTo>
                    <a:pt x="1970974" y="1261297"/>
                    <a:pt x="1868267" y="1356236"/>
                    <a:pt x="1741571" y="1356236"/>
                  </a:cubicBezTo>
                  <a:cubicBezTo>
                    <a:pt x="1614875" y="1356236"/>
                    <a:pt x="1512168" y="1261297"/>
                    <a:pt x="1512168" y="1144184"/>
                  </a:cubicBezTo>
                  <a:cubicBezTo>
                    <a:pt x="1512168" y="1027071"/>
                    <a:pt x="1614875" y="932132"/>
                    <a:pt x="1741571" y="932132"/>
                  </a:cubicBezTo>
                  <a:close/>
                  <a:moveTo>
                    <a:pt x="0" y="424104"/>
                  </a:moveTo>
                  <a:lnTo>
                    <a:pt x="756084" y="424104"/>
                  </a:lnTo>
                  <a:lnTo>
                    <a:pt x="1512168" y="424104"/>
                  </a:lnTo>
                  <a:lnTo>
                    <a:pt x="1512168" y="1144184"/>
                  </a:lnTo>
                  <a:lnTo>
                    <a:pt x="1512168" y="1864264"/>
                  </a:lnTo>
                  <a:lnTo>
                    <a:pt x="0" y="1864264"/>
                  </a:lnTo>
                  <a:lnTo>
                    <a:pt x="0" y="1361450"/>
                  </a:lnTo>
                  <a:lnTo>
                    <a:pt x="19844" y="1363469"/>
                  </a:lnTo>
                  <a:cubicBezTo>
                    <a:pt x="139151" y="1363469"/>
                    <a:pt x="235868" y="1265863"/>
                    <a:pt x="235868" y="1145459"/>
                  </a:cubicBezTo>
                  <a:cubicBezTo>
                    <a:pt x="235868" y="1025055"/>
                    <a:pt x="139151" y="927449"/>
                    <a:pt x="19844" y="927449"/>
                  </a:cubicBezTo>
                  <a:cubicBezTo>
                    <a:pt x="13119" y="927449"/>
                    <a:pt x="6466" y="927759"/>
                    <a:pt x="0" y="929468"/>
                  </a:cubicBezTo>
                  <a:close/>
                  <a:moveTo>
                    <a:pt x="756084" y="0"/>
                  </a:moveTo>
                  <a:cubicBezTo>
                    <a:pt x="882780" y="0"/>
                    <a:pt x="985487" y="94939"/>
                    <a:pt x="985487" y="212052"/>
                  </a:cubicBezTo>
                  <a:cubicBezTo>
                    <a:pt x="985487" y="329165"/>
                    <a:pt x="882780" y="424104"/>
                    <a:pt x="756084" y="424104"/>
                  </a:cubicBezTo>
                  <a:cubicBezTo>
                    <a:pt x="629388" y="424104"/>
                    <a:pt x="526681" y="329165"/>
                    <a:pt x="526681" y="212052"/>
                  </a:cubicBezTo>
                  <a:cubicBezTo>
                    <a:pt x="526681" y="94939"/>
                    <a:pt x="629388" y="0"/>
                    <a:pt x="756084" y="0"/>
                  </a:cubicBezTo>
                  <a:close/>
                </a:path>
              </a:pathLst>
            </a:cu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00" dirty="0"/>
            </a:p>
          </p:txBody>
        </p:sp>
        <p:sp>
          <p:nvSpPr>
            <p:cNvPr id="49" name="Textfeld 48"/>
            <p:cNvSpPr txBox="1"/>
            <p:nvPr/>
          </p:nvSpPr>
          <p:spPr>
            <a:xfrm rot="1229863">
              <a:off x="6854755" y="1494452"/>
              <a:ext cx="836062" cy="461665"/>
            </a:xfrm>
            <a:prstGeom prst="rect">
              <a:avLst/>
            </a:prstGeom>
            <a:noFill/>
          </p:spPr>
          <p:txBody>
            <a:bodyPr wrap="none" rtlCol="0">
              <a:spAutoFit/>
            </a:bodyPr>
            <a:lstStyle/>
            <a:p>
              <a:pPr algn="ctr"/>
              <a:r>
                <a:rPr lang="de-DE" sz="1200" dirty="0">
                  <a:solidFill>
                    <a:schemeClr val="bg1"/>
                  </a:solidFill>
                </a:rPr>
                <a:t>Neues</a:t>
              </a:r>
              <a:br>
                <a:rPr lang="de-DE" sz="1200" dirty="0">
                  <a:solidFill>
                    <a:schemeClr val="bg1"/>
                  </a:solidFill>
                </a:rPr>
              </a:br>
              <a:r>
                <a:rPr lang="de-DE" sz="1200" dirty="0">
                  <a:solidFill>
                    <a:schemeClr val="bg1"/>
                  </a:solidFill>
                </a:rPr>
                <a:t>Testament</a:t>
              </a:r>
            </a:p>
          </p:txBody>
        </p:sp>
      </p:grpSp>
      <p:grpSp>
        <p:nvGrpSpPr>
          <p:cNvPr id="65" name="Gruppieren 64"/>
          <p:cNvGrpSpPr/>
          <p:nvPr/>
        </p:nvGrpSpPr>
        <p:grpSpPr>
          <a:xfrm>
            <a:off x="5720790" y="200574"/>
            <a:ext cx="1223915" cy="1116994"/>
            <a:chOff x="5720790" y="200574"/>
            <a:chExt cx="1223915" cy="1116994"/>
          </a:xfrm>
        </p:grpSpPr>
        <p:sp>
          <p:nvSpPr>
            <p:cNvPr id="48" name="Ellipse 11"/>
            <p:cNvSpPr/>
            <p:nvPr/>
          </p:nvSpPr>
          <p:spPr>
            <a:xfrm rot="616530">
              <a:off x="5720790" y="200574"/>
              <a:ext cx="1223915" cy="1116994"/>
            </a:xfrm>
            <a:custGeom>
              <a:avLst/>
              <a:gdLst/>
              <a:ahLst/>
              <a:cxnLst/>
              <a:rect l="l" t="t" r="r" b="b"/>
              <a:pathLst>
                <a:path w="1223915" h="1116994">
                  <a:moveTo>
                    <a:pt x="1081463" y="558497"/>
                  </a:moveTo>
                  <a:cubicBezTo>
                    <a:pt x="1160137" y="558497"/>
                    <a:pt x="1223915" y="615381"/>
                    <a:pt x="1223915" y="685550"/>
                  </a:cubicBezTo>
                  <a:cubicBezTo>
                    <a:pt x="1223915" y="755720"/>
                    <a:pt x="1160137" y="812604"/>
                    <a:pt x="1081463" y="812604"/>
                  </a:cubicBezTo>
                  <a:cubicBezTo>
                    <a:pt x="1002789" y="812604"/>
                    <a:pt x="939011" y="755720"/>
                    <a:pt x="939011" y="685550"/>
                  </a:cubicBezTo>
                  <a:cubicBezTo>
                    <a:pt x="939011" y="615381"/>
                    <a:pt x="1002789" y="558497"/>
                    <a:pt x="1081463" y="558497"/>
                  </a:cubicBezTo>
                  <a:close/>
                  <a:moveTo>
                    <a:pt x="0" y="254107"/>
                  </a:moveTo>
                  <a:lnTo>
                    <a:pt x="469505" y="254107"/>
                  </a:lnTo>
                  <a:lnTo>
                    <a:pt x="939011" y="254107"/>
                  </a:lnTo>
                  <a:lnTo>
                    <a:pt x="939011" y="685550"/>
                  </a:lnTo>
                  <a:lnTo>
                    <a:pt x="939011" y="1116994"/>
                  </a:lnTo>
                  <a:lnTo>
                    <a:pt x="611603" y="1116994"/>
                  </a:lnTo>
                  <a:lnTo>
                    <a:pt x="611957" y="1115099"/>
                  </a:lnTo>
                  <a:cubicBezTo>
                    <a:pt x="611957" y="1035561"/>
                    <a:pt x="552295" y="971083"/>
                    <a:pt x="478699" y="971083"/>
                  </a:cubicBezTo>
                  <a:cubicBezTo>
                    <a:pt x="405103" y="971083"/>
                    <a:pt x="345441" y="1035561"/>
                    <a:pt x="345441" y="1115099"/>
                  </a:cubicBezTo>
                  <a:cubicBezTo>
                    <a:pt x="345441" y="1115733"/>
                    <a:pt x="345445" y="1116366"/>
                    <a:pt x="345795" y="1116994"/>
                  </a:cubicBezTo>
                  <a:lnTo>
                    <a:pt x="0" y="1116994"/>
                  </a:lnTo>
                  <a:lnTo>
                    <a:pt x="0" y="815728"/>
                  </a:lnTo>
                  <a:lnTo>
                    <a:pt x="12323" y="816937"/>
                  </a:lnTo>
                  <a:cubicBezTo>
                    <a:pt x="86409" y="816937"/>
                    <a:pt x="146467" y="758456"/>
                    <a:pt x="146467" y="686314"/>
                  </a:cubicBezTo>
                  <a:cubicBezTo>
                    <a:pt x="146467" y="614173"/>
                    <a:pt x="86409" y="555691"/>
                    <a:pt x="12323" y="555691"/>
                  </a:cubicBezTo>
                  <a:cubicBezTo>
                    <a:pt x="8147" y="555691"/>
                    <a:pt x="4015" y="555877"/>
                    <a:pt x="0" y="556901"/>
                  </a:cubicBezTo>
                  <a:close/>
                  <a:moveTo>
                    <a:pt x="469505" y="0"/>
                  </a:moveTo>
                  <a:cubicBezTo>
                    <a:pt x="548180" y="0"/>
                    <a:pt x="611958" y="56884"/>
                    <a:pt x="611958" y="127053"/>
                  </a:cubicBezTo>
                  <a:cubicBezTo>
                    <a:pt x="611958" y="197223"/>
                    <a:pt x="548180" y="254107"/>
                    <a:pt x="469505" y="254107"/>
                  </a:cubicBezTo>
                  <a:cubicBezTo>
                    <a:pt x="390831" y="254107"/>
                    <a:pt x="327053" y="197223"/>
                    <a:pt x="327053" y="127053"/>
                  </a:cubicBezTo>
                  <a:cubicBezTo>
                    <a:pt x="327053" y="56884"/>
                    <a:pt x="390831" y="0"/>
                    <a:pt x="469505" y="0"/>
                  </a:cubicBezTo>
                  <a:close/>
                </a:path>
              </a:pathLst>
            </a:cu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00" dirty="0"/>
            </a:p>
          </p:txBody>
        </p:sp>
        <p:sp>
          <p:nvSpPr>
            <p:cNvPr id="50" name="Textfeld 49"/>
            <p:cNvSpPr txBox="1"/>
            <p:nvPr/>
          </p:nvSpPr>
          <p:spPr>
            <a:xfrm rot="579395">
              <a:off x="5784666" y="528238"/>
              <a:ext cx="836062" cy="461665"/>
            </a:xfrm>
            <a:prstGeom prst="rect">
              <a:avLst/>
            </a:prstGeom>
            <a:noFill/>
          </p:spPr>
          <p:txBody>
            <a:bodyPr wrap="none" rtlCol="0">
              <a:spAutoFit/>
            </a:bodyPr>
            <a:lstStyle/>
            <a:p>
              <a:pPr algn="ctr"/>
              <a:r>
                <a:rPr lang="de-DE" sz="1200" dirty="0">
                  <a:solidFill>
                    <a:schemeClr val="bg1"/>
                  </a:solidFill>
                </a:rPr>
                <a:t>Altes</a:t>
              </a:r>
              <a:br>
                <a:rPr lang="de-DE" sz="1200" dirty="0">
                  <a:solidFill>
                    <a:schemeClr val="bg1"/>
                  </a:solidFill>
                </a:rPr>
              </a:br>
              <a:r>
                <a:rPr lang="de-DE" sz="1200" dirty="0">
                  <a:solidFill>
                    <a:schemeClr val="bg1"/>
                  </a:solidFill>
                </a:rPr>
                <a:t>Testament</a:t>
              </a:r>
            </a:p>
          </p:txBody>
        </p:sp>
      </p:grpSp>
      <p:grpSp>
        <p:nvGrpSpPr>
          <p:cNvPr id="68" name="Gruppieren 67"/>
          <p:cNvGrpSpPr/>
          <p:nvPr/>
        </p:nvGrpSpPr>
        <p:grpSpPr>
          <a:xfrm>
            <a:off x="7798501" y="4013474"/>
            <a:ext cx="1301198" cy="1375113"/>
            <a:chOff x="7798501" y="4013474"/>
            <a:chExt cx="1301198" cy="1375113"/>
          </a:xfrm>
        </p:grpSpPr>
        <p:sp>
          <p:nvSpPr>
            <p:cNvPr id="51" name="Rechteck 22"/>
            <p:cNvSpPr/>
            <p:nvPr/>
          </p:nvSpPr>
          <p:spPr>
            <a:xfrm rot="18180583">
              <a:off x="7761543" y="4050432"/>
              <a:ext cx="1375113" cy="1301198"/>
            </a:xfrm>
            <a:custGeom>
              <a:avLst/>
              <a:gdLst/>
              <a:ahLst/>
              <a:cxnLst/>
              <a:rect l="l" t="t" r="r" b="b"/>
              <a:pathLst>
                <a:path w="1910283" h="1836204">
                  <a:moveTo>
                    <a:pt x="0" y="0"/>
                  </a:moveTo>
                  <a:lnTo>
                    <a:pt x="576062" y="0"/>
                  </a:lnTo>
                  <a:cubicBezTo>
                    <a:pt x="542283" y="32693"/>
                    <a:pt x="523093" y="77300"/>
                    <a:pt x="523093" y="126015"/>
                  </a:cubicBezTo>
                  <a:cubicBezTo>
                    <a:pt x="523093" y="235380"/>
                    <a:pt x="619810" y="324037"/>
                    <a:pt x="739117" y="324037"/>
                  </a:cubicBezTo>
                  <a:cubicBezTo>
                    <a:pt x="858424" y="324037"/>
                    <a:pt x="955141" y="235380"/>
                    <a:pt x="955141" y="126015"/>
                  </a:cubicBezTo>
                  <a:cubicBezTo>
                    <a:pt x="955141" y="77300"/>
                    <a:pt x="935951" y="32693"/>
                    <a:pt x="902172" y="0"/>
                  </a:cubicBezTo>
                  <a:lnTo>
                    <a:pt x="1505694" y="0"/>
                  </a:lnTo>
                  <a:lnTo>
                    <a:pt x="1505694" y="629586"/>
                  </a:lnTo>
                  <a:cubicBezTo>
                    <a:pt x="1539464" y="559829"/>
                    <a:pt x="1611416" y="513196"/>
                    <a:pt x="1694259" y="513196"/>
                  </a:cubicBezTo>
                  <a:cubicBezTo>
                    <a:pt x="1813566" y="513196"/>
                    <a:pt x="1910283" y="609913"/>
                    <a:pt x="1910283" y="729220"/>
                  </a:cubicBezTo>
                  <a:cubicBezTo>
                    <a:pt x="1910283" y="848527"/>
                    <a:pt x="1813566" y="945244"/>
                    <a:pt x="1694259" y="945244"/>
                  </a:cubicBezTo>
                  <a:cubicBezTo>
                    <a:pt x="1611416" y="945244"/>
                    <a:pt x="1539464" y="898612"/>
                    <a:pt x="1505694" y="828855"/>
                  </a:cubicBezTo>
                  <a:lnTo>
                    <a:pt x="1505694" y="1458441"/>
                  </a:lnTo>
                  <a:lnTo>
                    <a:pt x="841334" y="1458441"/>
                  </a:lnTo>
                  <a:cubicBezTo>
                    <a:pt x="916676" y="1488674"/>
                    <a:pt x="968871" y="1557840"/>
                    <a:pt x="968871" y="1638182"/>
                  </a:cubicBezTo>
                  <a:cubicBezTo>
                    <a:pt x="968871" y="1747547"/>
                    <a:pt x="872154" y="1836204"/>
                    <a:pt x="752847" y="1836204"/>
                  </a:cubicBezTo>
                  <a:cubicBezTo>
                    <a:pt x="633540" y="1836204"/>
                    <a:pt x="536823" y="1747547"/>
                    <a:pt x="536823" y="1638182"/>
                  </a:cubicBezTo>
                  <a:cubicBezTo>
                    <a:pt x="536823" y="1557840"/>
                    <a:pt x="589019" y="1488674"/>
                    <a:pt x="664361" y="1458441"/>
                  </a:cubicBezTo>
                  <a:lnTo>
                    <a:pt x="0" y="1458441"/>
                  </a:lnTo>
                  <a:close/>
                </a:path>
              </a:pathLst>
            </a:cu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3" name="Textfeld 52"/>
            <p:cNvSpPr txBox="1"/>
            <p:nvPr/>
          </p:nvSpPr>
          <p:spPr>
            <a:xfrm rot="18170003">
              <a:off x="7861300" y="4563964"/>
              <a:ext cx="845552" cy="461665"/>
            </a:xfrm>
            <a:prstGeom prst="rect">
              <a:avLst/>
            </a:prstGeom>
            <a:noFill/>
          </p:spPr>
          <p:txBody>
            <a:bodyPr wrap="none" rtlCol="0">
              <a:spAutoFit/>
            </a:bodyPr>
            <a:lstStyle/>
            <a:p>
              <a:pPr algn="ctr"/>
              <a:r>
                <a:rPr lang="de-DE" sz="1200" dirty="0">
                  <a:solidFill>
                    <a:schemeClr val="bg1"/>
                  </a:solidFill>
                </a:rPr>
                <a:t>Kirchen-</a:t>
              </a:r>
              <a:br>
                <a:rPr lang="de-DE" sz="1200" dirty="0">
                  <a:solidFill>
                    <a:schemeClr val="bg1"/>
                  </a:solidFill>
                </a:rPr>
              </a:br>
              <a:r>
                <a:rPr lang="de-DE" sz="1200" dirty="0" err="1">
                  <a:solidFill>
                    <a:schemeClr val="bg1"/>
                  </a:solidFill>
                </a:rPr>
                <a:t>geschichte</a:t>
              </a:r>
              <a:endParaRPr lang="de-DE" sz="1200" dirty="0">
                <a:solidFill>
                  <a:schemeClr val="bg1"/>
                </a:solidFill>
              </a:endParaRPr>
            </a:p>
          </p:txBody>
        </p:sp>
      </p:grpSp>
      <p:grpSp>
        <p:nvGrpSpPr>
          <p:cNvPr id="69" name="Gruppieren 68"/>
          <p:cNvGrpSpPr/>
          <p:nvPr/>
        </p:nvGrpSpPr>
        <p:grpSpPr>
          <a:xfrm>
            <a:off x="6346959" y="4980996"/>
            <a:ext cx="1375113" cy="1301198"/>
            <a:chOff x="6346959" y="4980996"/>
            <a:chExt cx="1375113" cy="1301198"/>
          </a:xfrm>
        </p:grpSpPr>
        <p:sp>
          <p:nvSpPr>
            <p:cNvPr id="52" name="Rechteck 22"/>
            <p:cNvSpPr/>
            <p:nvPr/>
          </p:nvSpPr>
          <p:spPr>
            <a:xfrm rot="19083945">
              <a:off x="6346959" y="4980996"/>
              <a:ext cx="1375113" cy="1301198"/>
            </a:xfrm>
            <a:custGeom>
              <a:avLst/>
              <a:gdLst/>
              <a:ahLst/>
              <a:cxnLst/>
              <a:rect l="l" t="t" r="r" b="b"/>
              <a:pathLst>
                <a:path w="1910283" h="1836204">
                  <a:moveTo>
                    <a:pt x="0" y="0"/>
                  </a:moveTo>
                  <a:lnTo>
                    <a:pt x="576062" y="0"/>
                  </a:lnTo>
                  <a:cubicBezTo>
                    <a:pt x="542283" y="32693"/>
                    <a:pt x="523093" y="77300"/>
                    <a:pt x="523093" y="126015"/>
                  </a:cubicBezTo>
                  <a:cubicBezTo>
                    <a:pt x="523093" y="235380"/>
                    <a:pt x="619810" y="324037"/>
                    <a:pt x="739117" y="324037"/>
                  </a:cubicBezTo>
                  <a:cubicBezTo>
                    <a:pt x="858424" y="324037"/>
                    <a:pt x="955141" y="235380"/>
                    <a:pt x="955141" y="126015"/>
                  </a:cubicBezTo>
                  <a:cubicBezTo>
                    <a:pt x="955141" y="77300"/>
                    <a:pt x="935951" y="32693"/>
                    <a:pt x="902172" y="0"/>
                  </a:cubicBezTo>
                  <a:lnTo>
                    <a:pt x="1505694" y="0"/>
                  </a:lnTo>
                  <a:lnTo>
                    <a:pt x="1505694" y="629586"/>
                  </a:lnTo>
                  <a:cubicBezTo>
                    <a:pt x="1539464" y="559829"/>
                    <a:pt x="1611416" y="513196"/>
                    <a:pt x="1694259" y="513196"/>
                  </a:cubicBezTo>
                  <a:cubicBezTo>
                    <a:pt x="1813566" y="513196"/>
                    <a:pt x="1910283" y="609913"/>
                    <a:pt x="1910283" y="729220"/>
                  </a:cubicBezTo>
                  <a:cubicBezTo>
                    <a:pt x="1910283" y="848527"/>
                    <a:pt x="1813566" y="945244"/>
                    <a:pt x="1694259" y="945244"/>
                  </a:cubicBezTo>
                  <a:cubicBezTo>
                    <a:pt x="1611416" y="945244"/>
                    <a:pt x="1539464" y="898612"/>
                    <a:pt x="1505694" y="828855"/>
                  </a:cubicBezTo>
                  <a:lnTo>
                    <a:pt x="1505694" y="1458441"/>
                  </a:lnTo>
                  <a:lnTo>
                    <a:pt x="841334" y="1458441"/>
                  </a:lnTo>
                  <a:cubicBezTo>
                    <a:pt x="916676" y="1488674"/>
                    <a:pt x="968871" y="1557840"/>
                    <a:pt x="968871" y="1638182"/>
                  </a:cubicBezTo>
                  <a:cubicBezTo>
                    <a:pt x="968871" y="1747547"/>
                    <a:pt x="872154" y="1836204"/>
                    <a:pt x="752847" y="1836204"/>
                  </a:cubicBezTo>
                  <a:cubicBezTo>
                    <a:pt x="633540" y="1836204"/>
                    <a:pt x="536823" y="1747547"/>
                    <a:pt x="536823" y="1638182"/>
                  </a:cubicBezTo>
                  <a:cubicBezTo>
                    <a:pt x="536823" y="1557840"/>
                    <a:pt x="589019" y="1488674"/>
                    <a:pt x="664361" y="1458441"/>
                  </a:cubicBezTo>
                  <a:lnTo>
                    <a:pt x="0" y="1458441"/>
                  </a:lnTo>
                  <a:close/>
                </a:path>
              </a:pathLst>
            </a:cu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4" name="Textfeld 53"/>
            <p:cNvSpPr txBox="1"/>
            <p:nvPr/>
          </p:nvSpPr>
          <p:spPr>
            <a:xfrm rot="19108198">
              <a:off x="6455996" y="5469722"/>
              <a:ext cx="846707" cy="461665"/>
            </a:xfrm>
            <a:prstGeom prst="rect">
              <a:avLst/>
            </a:prstGeom>
            <a:noFill/>
          </p:spPr>
          <p:txBody>
            <a:bodyPr wrap="none" rtlCol="0">
              <a:spAutoFit/>
            </a:bodyPr>
            <a:lstStyle/>
            <a:p>
              <a:pPr algn="ctr"/>
              <a:r>
                <a:rPr lang="de-DE" sz="1200" dirty="0">
                  <a:solidFill>
                    <a:schemeClr val="bg1"/>
                  </a:solidFill>
                </a:rPr>
                <a:t>Theologie-</a:t>
              </a:r>
              <a:br>
                <a:rPr lang="de-DE" sz="1200" dirty="0">
                  <a:solidFill>
                    <a:schemeClr val="bg1"/>
                  </a:solidFill>
                </a:rPr>
              </a:br>
              <a:r>
                <a:rPr lang="de-DE" sz="1200" dirty="0" err="1">
                  <a:solidFill>
                    <a:schemeClr val="bg1"/>
                  </a:solidFill>
                </a:rPr>
                <a:t>geschichte</a:t>
              </a:r>
              <a:endParaRPr lang="de-DE" sz="1200" dirty="0">
                <a:solidFill>
                  <a:schemeClr val="bg1"/>
                </a:solidFill>
              </a:endParaRPr>
            </a:p>
          </p:txBody>
        </p:sp>
      </p:grpSp>
      <p:grpSp>
        <p:nvGrpSpPr>
          <p:cNvPr id="71" name="Gruppieren 70"/>
          <p:cNvGrpSpPr/>
          <p:nvPr/>
        </p:nvGrpSpPr>
        <p:grpSpPr>
          <a:xfrm>
            <a:off x="2560401" y="4794796"/>
            <a:ext cx="1109751" cy="1084532"/>
            <a:chOff x="2560401" y="4794796"/>
            <a:chExt cx="1109751" cy="1084532"/>
          </a:xfrm>
        </p:grpSpPr>
        <p:sp>
          <p:nvSpPr>
            <p:cNvPr id="55" name="Ellipse 11"/>
            <p:cNvSpPr/>
            <p:nvPr/>
          </p:nvSpPr>
          <p:spPr>
            <a:xfrm rot="10800000">
              <a:off x="2560401" y="4794796"/>
              <a:ext cx="1109751" cy="1084532"/>
            </a:xfrm>
            <a:custGeom>
              <a:avLst/>
              <a:gdLst/>
              <a:ahLst/>
              <a:cxnLst/>
              <a:rect l="l" t="t" r="r" b="b"/>
              <a:pathLst>
                <a:path w="1970974" h="1864264">
                  <a:moveTo>
                    <a:pt x="756084" y="424104"/>
                  </a:moveTo>
                  <a:cubicBezTo>
                    <a:pt x="629388" y="424104"/>
                    <a:pt x="526681" y="329165"/>
                    <a:pt x="526681" y="212052"/>
                  </a:cubicBezTo>
                  <a:cubicBezTo>
                    <a:pt x="526681" y="94939"/>
                    <a:pt x="629388" y="0"/>
                    <a:pt x="756084" y="0"/>
                  </a:cubicBezTo>
                  <a:cubicBezTo>
                    <a:pt x="882780" y="0"/>
                    <a:pt x="985487" y="94939"/>
                    <a:pt x="985487" y="212052"/>
                  </a:cubicBezTo>
                  <a:cubicBezTo>
                    <a:pt x="985487" y="329165"/>
                    <a:pt x="882780" y="424104"/>
                    <a:pt x="756084" y="424104"/>
                  </a:cubicBezTo>
                  <a:close/>
                  <a:moveTo>
                    <a:pt x="1741571" y="1356236"/>
                  </a:moveTo>
                  <a:cubicBezTo>
                    <a:pt x="1614875" y="1356236"/>
                    <a:pt x="1512168" y="1261297"/>
                    <a:pt x="1512168" y="1144184"/>
                  </a:cubicBezTo>
                  <a:cubicBezTo>
                    <a:pt x="1512168" y="1027071"/>
                    <a:pt x="1614875" y="932132"/>
                    <a:pt x="1741571" y="932132"/>
                  </a:cubicBezTo>
                  <a:cubicBezTo>
                    <a:pt x="1868267" y="932132"/>
                    <a:pt x="1970974" y="1027071"/>
                    <a:pt x="1970974" y="1144184"/>
                  </a:cubicBezTo>
                  <a:cubicBezTo>
                    <a:pt x="1970974" y="1261297"/>
                    <a:pt x="1868267" y="1356236"/>
                    <a:pt x="1741571" y="1356236"/>
                  </a:cubicBezTo>
                  <a:close/>
                  <a:moveTo>
                    <a:pt x="1512168" y="1864264"/>
                  </a:moveTo>
                  <a:lnTo>
                    <a:pt x="0" y="1864264"/>
                  </a:lnTo>
                  <a:lnTo>
                    <a:pt x="0" y="1319203"/>
                  </a:lnTo>
                  <a:cubicBezTo>
                    <a:pt x="34507" y="1350894"/>
                    <a:pt x="80680" y="1368152"/>
                    <a:pt x="130848" y="1368152"/>
                  </a:cubicBezTo>
                  <a:cubicBezTo>
                    <a:pt x="250155" y="1368152"/>
                    <a:pt x="346872" y="1270546"/>
                    <a:pt x="346872" y="1150142"/>
                  </a:cubicBezTo>
                  <a:cubicBezTo>
                    <a:pt x="346872" y="1029738"/>
                    <a:pt x="250155" y="932132"/>
                    <a:pt x="130848" y="932132"/>
                  </a:cubicBezTo>
                  <a:cubicBezTo>
                    <a:pt x="80680" y="932132"/>
                    <a:pt x="34507" y="949390"/>
                    <a:pt x="0" y="981082"/>
                  </a:cubicBezTo>
                  <a:lnTo>
                    <a:pt x="0" y="424104"/>
                  </a:lnTo>
                  <a:lnTo>
                    <a:pt x="756084" y="424104"/>
                  </a:lnTo>
                  <a:lnTo>
                    <a:pt x="1512168" y="424104"/>
                  </a:lnTo>
                  <a:lnTo>
                    <a:pt x="1512168" y="1144184"/>
                  </a:lnTo>
                  <a:close/>
                </a:path>
              </a:pathLst>
            </a:cu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7" name="Textfeld 56"/>
            <p:cNvSpPr txBox="1"/>
            <p:nvPr/>
          </p:nvSpPr>
          <p:spPr>
            <a:xfrm>
              <a:off x="2952453" y="5062584"/>
              <a:ext cx="495457" cy="276999"/>
            </a:xfrm>
            <a:prstGeom prst="rect">
              <a:avLst/>
            </a:prstGeom>
            <a:noFill/>
          </p:spPr>
          <p:txBody>
            <a:bodyPr wrap="none" rtlCol="0">
              <a:spAutoFit/>
            </a:bodyPr>
            <a:lstStyle/>
            <a:p>
              <a:pPr algn="ctr"/>
              <a:r>
                <a:rPr lang="de-DE" sz="1200" dirty="0">
                  <a:solidFill>
                    <a:schemeClr val="bg1"/>
                  </a:solidFill>
                </a:rPr>
                <a:t>Ethik</a:t>
              </a:r>
            </a:p>
          </p:txBody>
        </p:sp>
      </p:grpSp>
      <p:grpSp>
        <p:nvGrpSpPr>
          <p:cNvPr id="70" name="Gruppieren 69"/>
          <p:cNvGrpSpPr/>
          <p:nvPr/>
        </p:nvGrpSpPr>
        <p:grpSpPr>
          <a:xfrm>
            <a:off x="3656962" y="5876221"/>
            <a:ext cx="1109751" cy="1087639"/>
            <a:chOff x="3656962" y="5876221"/>
            <a:chExt cx="1109751" cy="1087639"/>
          </a:xfrm>
        </p:grpSpPr>
        <p:sp>
          <p:nvSpPr>
            <p:cNvPr id="56" name="Ellipse 11"/>
            <p:cNvSpPr/>
            <p:nvPr/>
          </p:nvSpPr>
          <p:spPr>
            <a:xfrm rot="8430535">
              <a:off x="3656962" y="5879328"/>
              <a:ext cx="1109751" cy="1084532"/>
            </a:xfrm>
            <a:custGeom>
              <a:avLst/>
              <a:gdLst/>
              <a:ahLst/>
              <a:cxnLst/>
              <a:rect l="l" t="t" r="r" b="b"/>
              <a:pathLst>
                <a:path w="1970974" h="1864264">
                  <a:moveTo>
                    <a:pt x="756084" y="424104"/>
                  </a:moveTo>
                  <a:cubicBezTo>
                    <a:pt x="629388" y="424104"/>
                    <a:pt x="526681" y="329165"/>
                    <a:pt x="526681" y="212052"/>
                  </a:cubicBezTo>
                  <a:cubicBezTo>
                    <a:pt x="526681" y="94939"/>
                    <a:pt x="629388" y="0"/>
                    <a:pt x="756084" y="0"/>
                  </a:cubicBezTo>
                  <a:cubicBezTo>
                    <a:pt x="882780" y="0"/>
                    <a:pt x="985487" y="94939"/>
                    <a:pt x="985487" y="212052"/>
                  </a:cubicBezTo>
                  <a:cubicBezTo>
                    <a:pt x="985487" y="329165"/>
                    <a:pt x="882780" y="424104"/>
                    <a:pt x="756084" y="424104"/>
                  </a:cubicBezTo>
                  <a:close/>
                  <a:moveTo>
                    <a:pt x="1741571" y="1356236"/>
                  </a:moveTo>
                  <a:cubicBezTo>
                    <a:pt x="1614875" y="1356236"/>
                    <a:pt x="1512168" y="1261297"/>
                    <a:pt x="1512168" y="1144184"/>
                  </a:cubicBezTo>
                  <a:cubicBezTo>
                    <a:pt x="1512168" y="1027071"/>
                    <a:pt x="1614875" y="932132"/>
                    <a:pt x="1741571" y="932132"/>
                  </a:cubicBezTo>
                  <a:cubicBezTo>
                    <a:pt x="1868267" y="932132"/>
                    <a:pt x="1970974" y="1027071"/>
                    <a:pt x="1970974" y="1144184"/>
                  </a:cubicBezTo>
                  <a:cubicBezTo>
                    <a:pt x="1970974" y="1261297"/>
                    <a:pt x="1868267" y="1356236"/>
                    <a:pt x="1741571" y="1356236"/>
                  </a:cubicBezTo>
                  <a:close/>
                  <a:moveTo>
                    <a:pt x="1512168" y="1864264"/>
                  </a:moveTo>
                  <a:lnTo>
                    <a:pt x="0" y="1864264"/>
                  </a:lnTo>
                  <a:lnTo>
                    <a:pt x="0" y="1319203"/>
                  </a:lnTo>
                  <a:cubicBezTo>
                    <a:pt x="34507" y="1350894"/>
                    <a:pt x="80680" y="1368152"/>
                    <a:pt x="130848" y="1368152"/>
                  </a:cubicBezTo>
                  <a:cubicBezTo>
                    <a:pt x="250155" y="1368152"/>
                    <a:pt x="346872" y="1270546"/>
                    <a:pt x="346872" y="1150142"/>
                  </a:cubicBezTo>
                  <a:cubicBezTo>
                    <a:pt x="346872" y="1029738"/>
                    <a:pt x="250155" y="932132"/>
                    <a:pt x="130848" y="932132"/>
                  </a:cubicBezTo>
                  <a:cubicBezTo>
                    <a:pt x="80680" y="932132"/>
                    <a:pt x="34507" y="949390"/>
                    <a:pt x="0" y="981082"/>
                  </a:cubicBezTo>
                  <a:lnTo>
                    <a:pt x="0" y="424104"/>
                  </a:lnTo>
                  <a:lnTo>
                    <a:pt x="756084" y="424104"/>
                  </a:lnTo>
                  <a:lnTo>
                    <a:pt x="1512168" y="424104"/>
                  </a:lnTo>
                  <a:lnTo>
                    <a:pt x="1512168" y="1144184"/>
                  </a:lnTo>
                  <a:close/>
                </a:path>
              </a:pathLst>
            </a:cu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Textfeld 57"/>
            <p:cNvSpPr txBox="1"/>
            <p:nvPr/>
          </p:nvSpPr>
          <p:spPr>
            <a:xfrm rot="2995556">
              <a:off x="3818843" y="6130714"/>
              <a:ext cx="785985" cy="276999"/>
            </a:xfrm>
            <a:prstGeom prst="rect">
              <a:avLst/>
            </a:prstGeom>
            <a:noFill/>
          </p:spPr>
          <p:txBody>
            <a:bodyPr wrap="none" rtlCol="0">
              <a:spAutoFit/>
            </a:bodyPr>
            <a:lstStyle/>
            <a:p>
              <a:pPr algn="ctr"/>
              <a:r>
                <a:rPr lang="de-DE" sz="1200" dirty="0">
                  <a:solidFill>
                    <a:schemeClr val="bg1"/>
                  </a:solidFill>
                </a:rPr>
                <a:t>Dogmatik</a:t>
              </a:r>
            </a:p>
          </p:txBody>
        </p:sp>
      </p:grpSp>
      <p:sp>
        <p:nvSpPr>
          <p:cNvPr id="60" name="Textfeld 59"/>
          <p:cNvSpPr txBox="1"/>
          <p:nvPr/>
        </p:nvSpPr>
        <p:spPr>
          <a:xfrm rot="20493998">
            <a:off x="2878923" y="1494451"/>
            <a:ext cx="823239" cy="461665"/>
          </a:xfrm>
          <a:prstGeom prst="rect">
            <a:avLst/>
          </a:prstGeom>
          <a:noFill/>
        </p:spPr>
        <p:txBody>
          <a:bodyPr wrap="none" rtlCol="0">
            <a:spAutoFit/>
          </a:bodyPr>
          <a:lstStyle/>
          <a:p>
            <a:pPr algn="ctr"/>
            <a:r>
              <a:rPr lang="de-DE" sz="1200" dirty="0">
                <a:solidFill>
                  <a:schemeClr val="bg1"/>
                </a:solidFill>
              </a:rPr>
              <a:t>Religions-</a:t>
            </a:r>
            <a:br>
              <a:rPr lang="de-DE" sz="1200" dirty="0">
                <a:solidFill>
                  <a:schemeClr val="bg1"/>
                </a:solidFill>
              </a:rPr>
            </a:br>
            <a:r>
              <a:rPr lang="de-DE" sz="1200" dirty="0" err="1">
                <a:solidFill>
                  <a:schemeClr val="bg1"/>
                </a:solidFill>
              </a:rPr>
              <a:t>pädagogik</a:t>
            </a:r>
            <a:endParaRPr lang="de-DE" sz="1200" dirty="0">
              <a:solidFill>
                <a:schemeClr val="bg1"/>
              </a:solidFill>
            </a:endParaRPr>
          </a:p>
        </p:txBody>
      </p:sp>
      <p:grpSp>
        <p:nvGrpSpPr>
          <p:cNvPr id="74" name="Gruppieren 73"/>
          <p:cNvGrpSpPr/>
          <p:nvPr/>
        </p:nvGrpSpPr>
        <p:grpSpPr>
          <a:xfrm>
            <a:off x="2713635" y="1268893"/>
            <a:ext cx="1161592" cy="1168391"/>
            <a:chOff x="2713635" y="1268893"/>
            <a:chExt cx="1161592" cy="1168391"/>
          </a:xfrm>
        </p:grpSpPr>
        <p:sp>
          <p:nvSpPr>
            <p:cNvPr id="61" name="Ellipse 20"/>
            <p:cNvSpPr/>
            <p:nvPr/>
          </p:nvSpPr>
          <p:spPr>
            <a:xfrm rot="20493998">
              <a:off x="2713635" y="1268893"/>
              <a:ext cx="1161592" cy="1168391"/>
            </a:xfrm>
            <a:custGeom>
              <a:avLst/>
              <a:gdLst/>
              <a:ahLst/>
              <a:cxnLst/>
              <a:rect l="l" t="t" r="r" b="b"/>
              <a:pathLst>
                <a:path w="1954073" h="1864264">
                  <a:moveTo>
                    <a:pt x="1201336" y="0"/>
                  </a:moveTo>
                  <a:cubicBezTo>
                    <a:pt x="1329881" y="0"/>
                    <a:pt x="1434087" y="94939"/>
                    <a:pt x="1434087" y="212052"/>
                  </a:cubicBezTo>
                  <a:cubicBezTo>
                    <a:pt x="1434087" y="321485"/>
                    <a:pt x="1343100" y="411557"/>
                    <a:pt x="1226183" y="421822"/>
                  </a:cubicBezTo>
                  <a:lnTo>
                    <a:pt x="1954073" y="421822"/>
                  </a:lnTo>
                  <a:lnTo>
                    <a:pt x="1954073" y="1864264"/>
                  </a:lnTo>
                  <a:lnTo>
                    <a:pt x="1463426" y="1864264"/>
                  </a:lnTo>
                  <a:cubicBezTo>
                    <a:pt x="1479820" y="1831797"/>
                    <a:pt x="1488572" y="1795048"/>
                    <a:pt x="1488572" y="1756252"/>
                  </a:cubicBezTo>
                  <a:cubicBezTo>
                    <a:pt x="1488572" y="1617061"/>
                    <a:pt x="1375913" y="1504224"/>
                    <a:pt x="1236942" y="1504224"/>
                  </a:cubicBezTo>
                  <a:cubicBezTo>
                    <a:pt x="1097971" y="1504224"/>
                    <a:pt x="985312" y="1617061"/>
                    <a:pt x="985312" y="1756252"/>
                  </a:cubicBezTo>
                  <a:cubicBezTo>
                    <a:pt x="985312" y="1795048"/>
                    <a:pt x="994064" y="1831797"/>
                    <a:pt x="1010458" y="1864264"/>
                  </a:cubicBezTo>
                  <a:lnTo>
                    <a:pt x="448599" y="1864264"/>
                  </a:lnTo>
                  <a:lnTo>
                    <a:pt x="448599" y="1208621"/>
                  </a:lnTo>
                  <a:cubicBezTo>
                    <a:pt x="414691" y="1286969"/>
                    <a:pt x="330802" y="1342206"/>
                    <a:pt x="232751" y="1342206"/>
                  </a:cubicBezTo>
                  <a:cubicBezTo>
                    <a:pt x="104206" y="1342206"/>
                    <a:pt x="0" y="1247267"/>
                    <a:pt x="0" y="1130154"/>
                  </a:cubicBezTo>
                  <a:cubicBezTo>
                    <a:pt x="0" y="1013041"/>
                    <a:pt x="104206" y="918102"/>
                    <a:pt x="232751" y="918102"/>
                  </a:cubicBezTo>
                  <a:cubicBezTo>
                    <a:pt x="330802" y="918102"/>
                    <a:pt x="414691" y="973340"/>
                    <a:pt x="448599" y="1051687"/>
                  </a:cubicBezTo>
                  <a:lnTo>
                    <a:pt x="448599" y="421822"/>
                  </a:lnTo>
                  <a:lnTo>
                    <a:pt x="1176489" y="421822"/>
                  </a:lnTo>
                  <a:cubicBezTo>
                    <a:pt x="1059573" y="411557"/>
                    <a:pt x="968585" y="321485"/>
                    <a:pt x="968585" y="212052"/>
                  </a:cubicBezTo>
                  <a:cubicBezTo>
                    <a:pt x="968585" y="94939"/>
                    <a:pt x="1072791" y="0"/>
                    <a:pt x="1201336" y="0"/>
                  </a:cubicBezTo>
                  <a:close/>
                </a:path>
              </a:pathLst>
            </a:cu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2" name="Textfeld 61"/>
            <p:cNvSpPr txBox="1"/>
            <p:nvPr/>
          </p:nvSpPr>
          <p:spPr>
            <a:xfrm rot="20493998">
              <a:off x="3031323" y="1646851"/>
              <a:ext cx="823239" cy="461665"/>
            </a:xfrm>
            <a:prstGeom prst="rect">
              <a:avLst/>
            </a:prstGeom>
            <a:noFill/>
          </p:spPr>
          <p:txBody>
            <a:bodyPr wrap="none" rtlCol="0">
              <a:spAutoFit/>
            </a:bodyPr>
            <a:lstStyle/>
            <a:p>
              <a:pPr algn="ctr"/>
              <a:r>
                <a:rPr lang="de-DE" sz="1200" dirty="0">
                  <a:solidFill>
                    <a:schemeClr val="bg1"/>
                  </a:solidFill>
                </a:rPr>
                <a:t>Religions-</a:t>
              </a:r>
              <a:br>
                <a:rPr lang="de-DE" sz="1200" dirty="0">
                  <a:solidFill>
                    <a:schemeClr val="bg1"/>
                  </a:solidFill>
                </a:rPr>
              </a:br>
              <a:r>
                <a:rPr lang="de-DE" sz="1200" dirty="0" err="1">
                  <a:solidFill>
                    <a:schemeClr val="bg1"/>
                  </a:solidFill>
                </a:rPr>
                <a:t>pädagogik</a:t>
              </a:r>
              <a:endParaRPr lang="de-DE" sz="1200" dirty="0">
                <a:solidFill>
                  <a:schemeClr val="bg1"/>
                </a:solidFill>
              </a:endParaRPr>
            </a:p>
          </p:txBody>
        </p:sp>
      </p:grpSp>
      <p:grpSp>
        <p:nvGrpSpPr>
          <p:cNvPr id="73" name="Gruppieren 72"/>
          <p:cNvGrpSpPr/>
          <p:nvPr/>
        </p:nvGrpSpPr>
        <p:grpSpPr>
          <a:xfrm>
            <a:off x="1231999" y="2223108"/>
            <a:ext cx="1168391" cy="1161592"/>
            <a:chOff x="1231999" y="2223108"/>
            <a:chExt cx="1168391" cy="1161592"/>
          </a:xfrm>
        </p:grpSpPr>
        <p:sp>
          <p:nvSpPr>
            <p:cNvPr id="59" name="Ellipse 20"/>
            <p:cNvSpPr/>
            <p:nvPr/>
          </p:nvSpPr>
          <p:spPr>
            <a:xfrm rot="18332932">
              <a:off x="1235399" y="2219708"/>
              <a:ext cx="1161592" cy="1168391"/>
            </a:xfrm>
            <a:custGeom>
              <a:avLst/>
              <a:gdLst/>
              <a:ahLst/>
              <a:cxnLst/>
              <a:rect l="l" t="t" r="r" b="b"/>
              <a:pathLst>
                <a:path w="1954073" h="1864264">
                  <a:moveTo>
                    <a:pt x="1201336" y="0"/>
                  </a:moveTo>
                  <a:cubicBezTo>
                    <a:pt x="1329881" y="0"/>
                    <a:pt x="1434087" y="94939"/>
                    <a:pt x="1434087" y="212052"/>
                  </a:cubicBezTo>
                  <a:cubicBezTo>
                    <a:pt x="1434087" y="321485"/>
                    <a:pt x="1343100" y="411557"/>
                    <a:pt x="1226183" y="421822"/>
                  </a:cubicBezTo>
                  <a:lnTo>
                    <a:pt x="1954073" y="421822"/>
                  </a:lnTo>
                  <a:lnTo>
                    <a:pt x="1954073" y="1864264"/>
                  </a:lnTo>
                  <a:lnTo>
                    <a:pt x="1463426" y="1864264"/>
                  </a:lnTo>
                  <a:cubicBezTo>
                    <a:pt x="1479820" y="1831797"/>
                    <a:pt x="1488572" y="1795048"/>
                    <a:pt x="1488572" y="1756252"/>
                  </a:cubicBezTo>
                  <a:cubicBezTo>
                    <a:pt x="1488572" y="1617061"/>
                    <a:pt x="1375913" y="1504224"/>
                    <a:pt x="1236942" y="1504224"/>
                  </a:cubicBezTo>
                  <a:cubicBezTo>
                    <a:pt x="1097971" y="1504224"/>
                    <a:pt x="985312" y="1617061"/>
                    <a:pt x="985312" y="1756252"/>
                  </a:cubicBezTo>
                  <a:cubicBezTo>
                    <a:pt x="985312" y="1795048"/>
                    <a:pt x="994064" y="1831797"/>
                    <a:pt x="1010458" y="1864264"/>
                  </a:cubicBezTo>
                  <a:lnTo>
                    <a:pt x="448599" y="1864264"/>
                  </a:lnTo>
                  <a:lnTo>
                    <a:pt x="448599" y="1208621"/>
                  </a:lnTo>
                  <a:cubicBezTo>
                    <a:pt x="414691" y="1286969"/>
                    <a:pt x="330802" y="1342206"/>
                    <a:pt x="232751" y="1342206"/>
                  </a:cubicBezTo>
                  <a:cubicBezTo>
                    <a:pt x="104206" y="1342206"/>
                    <a:pt x="0" y="1247267"/>
                    <a:pt x="0" y="1130154"/>
                  </a:cubicBezTo>
                  <a:cubicBezTo>
                    <a:pt x="0" y="1013041"/>
                    <a:pt x="104206" y="918102"/>
                    <a:pt x="232751" y="918102"/>
                  </a:cubicBezTo>
                  <a:cubicBezTo>
                    <a:pt x="330802" y="918102"/>
                    <a:pt x="414691" y="973340"/>
                    <a:pt x="448599" y="1051687"/>
                  </a:cubicBezTo>
                  <a:lnTo>
                    <a:pt x="448599" y="421822"/>
                  </a:lnTo>
                  <a:lnTo>
                    <a:pt x="1176489" y="421822"/>
                  </a:lnTo>
                  <a:cubicBezTo>
                    <a:pt x="1059573" y="411557"/>
                    <a:pt x="968585" y="321485"/>
                    <a:pt x="968585" y="212052"/>
                  </a:cubicBezTo>
                  <a:cubicBezTo>
                    <a:pt x="968585" y="94939"/>
                    <a:pt x="1072791" y="0"/>
                    <a:pt x="1201336" y="0"/>
                  </a:cubicBezTo>
                  <a:close/>
                </a:path>
              </a:pathLst>
            </a:cu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3" name="Textfeld 62"/>
            <p:cNvSpPr txBox="1"/>
            <p:nvPr/>
          </p:nvSpPr>
          <p:spPr>
            <a:xfrm rot="18376217">
              <a:off x="1530028" y="2537450"/>
              <a:ext cx="828367" cy="461665"/>
            </a:xfrm>
            <a:prstGeom prst="rect">
              <a:avLst/>
            </a:prstGeom>
            <a:noFill/>
          </p:spPr>
          <p:txBody>
            <a:bodyPr wrap="none" rtlCol="0">
              <a:spAutoFit/>
            </a:bodyPr>
            <a:lstStyle/>
            <a:p>
              <a:pPr algn="ctr"/>
              <a:r>
                <a:rPr lang="de-DE" sz="1200" dirty="0">
                  <a:solidFill>
                    <a:schemeClr val="bg1"/>
                  </a:solidFill>
                </a:rPr>
                <a:t>Praktische</a:t>
              </a:r>
              <a:br>
                <a:rPr lang="de-DE" sz="1200" dirty="0">
                  <a:solidFill>
                    <a:schemeClr val="bg1"/>
                  </a:solidFill>
                </a:rPr>
              </a:br>
              <a:r>
                <a:rPr lang="de-DE" sz="1200" dirty="0">
                  <a:solidFill>
                    <a:schemeClr val="bg1"/>
                  </a:solidFill>
                </a:rPr>
                <a:t>Theologie</a:t>
              </a:r>
            </a:p>
          </p:txBody>
        </p:sp>
      </p:grpSp>
      <p:sp>
        <p:nvSpPr>
          <p:cNvPr id="42" name="Ellipse 9"/>
          <p:cNvSpPr/>
          <p:nvPr/>
        </p:nvSpPr>
        <p:spPr>
          <a:xfrm>
            <a:off x="3972170" y="2427822"/>
            <a:ext cx="2322816" cy="2260308"/>
          </a:xfrm>
          <a:custGeom>
            <a:avLst/>
            <a:gdLst/>
            <a:ahLst/>
            <a:cxnLst/>
            <a:rect l="l" t="t" r="r" b="b"/>
            <a:pathLst>
              <a:path w="2322816" h="2260308">
                <a:moveTo>
                  <a:pt x="1152162" y="0"/>
                </a:moveTo>
                <a:cubicBezTo>
                  <a:pt x="1281224" y="0"/>
                  <a:pt x="1385850" y="104777"/>
                  <a:pt x="1385850" y="234026"/>
                </a:cubicBezTo>
                <a:cubicBezTo>
                  <a:pt x="1385850" y="314508"/>
                  <a:pt x="1345282" y="385501"/>
                  <a:pt x="1283463" y="427552"/>
                </a:cubicBezTo>
                <a:lnTo>
                  <a:pt x="1908246" y="427552"/>
                </a:lnTo>
                <a:lnTo>
                  <a:pt x="1908246" y="1001134"/>
                </a:lnTo>
                <a:cubicBezTo>
                  <a:pt x="1950262" y="947480"/>
                  <a:pt x="2015745" y="913606"/>
                  <a:pt x="2089128" y="913606"/>
                </a:cubicBezTo>
                <a:cubicBezTo>
                  <a:pt x="2218190" y="913606"/>
                  <a:pt x="2322816" y="1018383"/>
                  <a:pt x="2322816" y="1147632"/>
                </a:cubicBezTo>
                <a:cubicBezTo>
                  <a:pt x="2322816" y="1276881"/>
                  <a:pt x="2218190" y="1381658"/>
                  <a:pt x="2089128" y="1381658"/>
                </a:cubicBezTo>
                <a:cubicBezTo>
                  <a:pt x="2015745" y="1381658"/>
                  <a:pt x="1950262" y="1347785"/>
                  <a:pt x="1908246" y="1294131"/>
                </a:cubicBezTo>
                <a:lnTo>
                  <a:pt x="1908246" y="1867712"/>
                </a:lnTo>
                <a:lnTo>
                  <a:pt x="1323098" y="1867712"/>
                </a:lnTo>
                <a:cubicBezTo>
                  <a:pt x="1362234" y="1908994"/>
                  <a:pt x="1385850" y="1964876"/>
                  <a:pt x="1385850" y="2026282"/>
                </a:cubicBezTo>
                <a:cubicBezTo>
                  <a:pt x="1385850" y="2155531"/>
                  <a:pt x="1281224" y="2260308"/>
                  <a:pt x="1152162" y="2260308"/>
                </a:cubicBezTo>
                <a:cubicBezTo>
                  <a:pt x="1023100" y="2260308"/>
                  <a:pt x="918474" y="2155531"/>
                  <a:pt x="918474" y="2026282"/>
                </a:cubicBezTo>
                <a:cubicBezTo>
                  <a:pt x="918474" y="1964876"/>
                  <a:pt x="942090" y="1908994"/>
                  <a:pt x="981225" y="1867712"/>
                </a:cubicBezTo>
                <a:lnTo>
                  <a:pt x="396078" y="1867712"/>
                </a:lnTo>
                <a:lnTo>
                  <a:pt x="396078" y="1315470"/>
                </a:lnTo>
                <a:cubicBezTo>
                  <a:pt x="354238" y="1356529"/>
                  <a:pt x="296893" y="1381658"/>
                  <a:pt x="233688" y="1381658"/>
                </a:cubicBezTo>
                <a:cubicBezTo>
                  <a:pt x="104626" y="1381658"/>
                  <a:pt x="0" y="1276881"/>
                  <a:pt x="0" y="1147632"/>
                </a:cubicBezTo>
                <a:cubicBezTo>
                  <a:pt x="0" y="1018383"/>
                  <a:pt x="104626" y="913606"/>
                  <a:pt x="233688" y="913606"/>
                </a:cubicBezTo>
                <a:cubicBezTo>
                  <a:pt x="296893" y="913606"/>
                  <a:pt x="354238" y="938735"/>
                  <a:pt x="396078" y="979794"/>
                </a:cubicBezTo>
                <a:lnTo>
                  <a:pt x="396078" y="427552"/>
                </a:lnTo>
                <a:lnTo>
                  <a:pt x="1020861" y="427552"/>
                </a:lnTo>
                <a:cubicBezTo>
                  <a:pt x="959042" y="385501"/>
                  <a:pt x="918474" y="314508"/>
                  <a:pt x="918474" y="234026"/>
                </a:cubicBezTo>
                <a:cubicBezTo>
                  <a:pt x="918474" y="104777"/>
                  <a:pt x="1023100" y="0"/>
                  <a:pt x="1152162" y="0"/>
                </a:cubicBezTo>
                <a:close/>
              </a:path>
            </a:pathLst>
          </a:cu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cap="all" dirty="0"/>
              <a:t>Theologie</a:t>
            </a:r>
          </a:p>
        </p:txBody>
      </p:sp>
      <p:sp>
        <p:nvSpPr>
          <p:cNvPr id="2" name="Foliennummernplatzhalter 1"/>
          <p:cNvSpPr>
            <a:spLocks noGrp="1"/>
          </p:cNvSpPr>
          <p:nvPr>
            <p:ph type="sldNum" sz="quarter" idx="12"/>
          </p:nvPr>
        </p:nvSpPr>
        <p:spPr/>
        <p:txBody>
          <a:bodyPr/>
          <a:lstStyle/>
          <a:p>
            <a:fld id="{3A1DC2E3-8576-454E-A285-24B55D0D9211}" type="slidenum">
              <a:rPr lang="de-DE" smtClean="0"/>
              <a:pPr/>
              <a:t>5</a:t>
            </a:fld>
            <a:endParaRPr lang="de-DE"/>
          </a:p>
        </p:txBody>
      </p:sp>
      <p:pic>
        <p:nvPicPr>
          <p:cNvPr id="5" name="Aufbau Theologie SB">
            <a:hlinkClick r:id="" action="ppaction://media"/>
            <a:extLst>
              <a:ext uri="{FF2B5EF4-FFF2-40B4-BE49-F238E27FC236}">
                <a16:creationId xmlns:a16="http://schemas.microsoft.com/office/drawing/2014/main" id="{448D51AC-9439-4C88-9E02-1A5F65E64A8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476354" y="5910365"/>
            <a:ext cx="487363" cy="487363"/>
          </a:xfrm>
          <a:prstGeom prst="rect">
            <a:avLst/>
          </a:prstGeom>
        </p:spPr>
      </p:pic>
    </p:spTree>
    <p:custDataLst>
      <p:tags r:id="rId1"/>
    </p:custDataLst>
    <p:extLst>
      <p:ext uri="{BB962C8B-B14F-4D97-AF65-F5344CB8AC3E}">
        <p14:creationId xmlns:p14="http://schemas.microsoft.com/office/powerpoint/2010/main" val="3062726377"/>
      </p:ext>
    </p:extLst>
  </p:cSld>
  <p:clrMapOvr>
    <a:masterClrMapping/>
  </p:clrMapOvr>
  <mc:AlternateContent xmlns:mc="http://schemas.openxmlformats.org/markup-compatibility/2006" xmlns:p14="http://schemas.microsoft.com/office/powerpoint/2010/main">
    <mc:Choice Requires="p14">
      <p:transition spd="slow" p14:dur="2000" advTm="153411"/>
    </mc:Choice>
    <mc:Fallback xmlns="">
      <p:transition spd="slow" advTm="15341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randombar(horizontal)">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randombar(horizontal)">
                                      <p:cBhvr>
                                        <p:cTn id="12" dur="500"/>
                                        <p:tgtEl>
                                          <p:spTgt spid="6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5"/>
                                        </p:tgtEl>
                                        <p:attrNameLst>
                                          <p:attrName>style.visibility</p:attrName>
                                        </p:attrNameLst>
                                      </p:cBhvr>
                                      <p:to>
                                        <p:strVal val="visible"/>
                                      </p:to>
                                    </p:set>
                                    <p:animEffect transition="in" filter="randombar(horizontal)">
                                      <p:cBhvr>
                                        <p:cTn id="17" dur="500"/>
                                        <p:tgtEl>
                                          <p:spTgt spid="6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randombar(horizontal)">
                                      <p:cBhvr>
                                        <p:cTn id="22" dur="500"/>
                                        <p:tgtEl>
                                          <p:spTgt spid="6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67"/>
                                        </p:tgtEl>
                                        <p:attrNameLst>
                                          <p:attrName>style.visibility</p:attrName>
                                        </p:attrNameLst>
                                      </p:cBhvr>
                                      <p:to>
                                        <p:strVal val="visible"/>
                                      </p:to>
                                    </p:set>
                                    <p:animEffect transition="in" filter="randombar(horizontal)">
                                      <p:cBhvr>
                                        <p:cTn id="27" dur="500"/>
                                        <p:tgtEl>
                                          <p:spTgt spid="67"/>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68"/>
                                        </p:tgtEl>
                                        <p:attrNameLst>
                                          <p:attrName>style.visibility</p:attrName>
                                        </p:attrNameLst>
                                      </p:cBhvr>
                                      <p:to>
                                        <p:strVal val="visible"/>
                                      </p:to>
                                    </p:set>
                                    <p:animEffect transition="in" filter="randombar(horizontal)">
                                      <p:cBhvr>
                                        <p:cTn id="32" dur="500"/>
                                        <p:tgtEl>
                                          <p:spTgt spid="68"/>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69"/>
                                        </p:tgtEl>
                                        <p:attrNameLst>
                                          <p:attrName>style.visibility</p:attrName>
                                        </p:attrNameLst>
                                      </p:cBhvr>
                                      <p:to>
                                        <p:strVal val="visible"/>
                                      </p:to>
                                    </p:set>
                                    <p:animEffect transition="in" filter="randombar(horizontal)">
                                      <p:cBhvr>
                                        <p:cTn id="37" dur="500"/>
                                        <p:tgtEl>
                                          <p:spTgt spid="69"/>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randombar(horizontal)">
                                      <p:cBhvr>
                                        <p:cTn id="42" dur="500"/>
                                        <p:tgtEl>
                                          <p:spTgt spid="39"/>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70"/>
                                        </p:tgtEl>
                                        <p:attrNameLst>
                                          <p:attrName>style.visibility</p:attrName>
                                        </p:attrNameLst>
                                      </p:cBhvr>
                                      <p:to>
                                        <p:strVal val="visible"/>
                                      </p:to>
                                    </p:set>
                                    <p:animEffect transition="in" filter="randombar(horizontal)">
                                      <p:cBhvr>
                                        <p:cTn id="47" dur="500"/>
                                        <p:tgtEl>
                                          <p:spTgt spid="70"/>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71"/>
                                        </p:tgtEl>
                                        <p:attrNameLst>
                                          <p:attrName>style.visibility</p:attrName>
                                        </p:attrNameLst>
                                      </p:cBhvr>
                                      <p:to>
                                        <p:strVal val="visible"/>
                                      </p:to>
                                    </p:set>
                                    <p:animEffect transition="in" filter="randombar(horizontal)">
                                      <p:cBhvr>
                                        <p:cTn id="52" dur="500"/>
                                        <p:tgtEl>
                                          <p:spTgt spid="71"/>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72"/>
                                        </p:tgtEl>
                                        <p:attrNameLst>
                                          <p:attrName>style.visibility</p:attrName>
                                        </p:attrNameLst>
                                      </p:cBhvr>
                                      <p:to>
                                        <p:strVal val="visible"/>
                                      </p:to>
                                    </p:set>
                                    <p:animEffect transition="in" filter="randombar(horizontal)">
                                      <p:cBhvr>
                                        <p:cTn id="57" dur="500"/>
                                        <p:tgtEl>
                                          <p:spTgt spid="72"/>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nodeType="clickEffect">
                                  <p:stCondLst>
                                    <p:cond delay="0"/>
                                  </p:stCondLst>
                                  <p:childTnLst>
                                    <p:set>
                                      <p:cBhvr>
                                        <p:cTn id="61" dur="1" fill="hold">
                                          <p:stCondLst>
                                            <p:cond delay="0"/>
                                          </p:stCondLst>
                                        </p:cTn>
                                        <p:tgtEl>
                                          <p:spTgt spid="73"/>
                                        </p:tgtEl>
                                        <p:attrNameLst>
                                          <p:attrName>style.visibility</p:attrName>
                                        </p:attrNameLst>
                                      </p:cBhvr>
                                      <p:to>
                                        <p:strVal val="visible"/>
                                      </p:to>
                                    </p:set>
                                    <p:animEffect transition="in" filter="randombar(horizontal)">
                                      <p:cBhvr>
                                        <p:cTn id="62" dur="500"/>
                                        <p:tgtEl>
                                          <p:spTgt spid="73"/>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nodeType="clickEffect">
                                  <p:stCondLst>
                                    <p:cond delay="0"/>
                                  </p:stCondLst>
                                  <p:childTnLst>
                                    <p:set>
                                      <p:cBhvr>
                                        <p:cTn id="66" dur="1" fill="hold">
                                          <p:stCondLst>
                                            <p:cond delay="0"/>
                                          </p:stCondLst>
                                        </p:cTn>
                                        <p:tgtEl>
                                          <p:spTgt spid="74"/>
                                        </p:tgtEl>
                                        <p:attrNameLst>
                                          <p:attrName>style.visibility</p:attrName>
                                        </p:attrNameLst>
                                      </p:cBhvr>
                                      <p:to>
                                        <p:strVal val="visible"/>
                                      </p:to>
                                    </p:set>
                                    <p:animEffect transition="in" filter="randombar(horizontal)">
                                      <p:cBhvr>
                                        <p:cTn id="67" dur="500"/>
                                        <p:tgtEl>
                                          <p:spTgt spid="74"/>
                                        </p:tgtEl>
                                      </p:cBhvr>
                                    </p:animEffect>
                                  </p:childTnLst>
                                </p:cTn>
                              </p:par>
                            </p:childTnLst>
                          </p:cTn>
                        </p:par>
                        <p:par>
                          <p:cTn id="68" fill="hold">
                            <p:stCondLst>
                              <p:cond delay="500"/>
                            </p:stCondLst>
                            <p:childTnLst>
                              <p:par>
                                <p:cTn id="69" presetID="1" presetClass="mediacall" presetSubtype="0" fill="hold" nodeType="afterEffect">
                                  <p:stCondLst>
                                    <p:cond delay="0"/>
                                  </p:stCondLst>
                                  <p:childTnLst>
                                    <p:cmd type="call" cmd="playFrom(0.0)">
                                      <p:cBhvr>
                                        <p:cTn id="70" dur="1370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1" fill="hold" display="0">
                  <p:stCondLst>
                    <p:cond delay="indefinite"/>
                  </p:stCondLst>
                  <p:endCondLst>
                    <p:cond evt="onStopAudio" delay="0">
                      <p:tgtEl>
                        <p:sldTgt/>
                      </p:tgtEl>
                    </p:cond>
                  </p:endCondLst>
                </p:cTn>
                <p:tgtEl>
                  <p:spTgt spid="5"/>
                </p:tgtEl>
              </p:cMediaNode>
            </p:audio>
          </p:childTnLst>
        </p:cTn>
      </p:par>
    </p:tnLst>
    <p:bldLst>
      <p:bldP spid="39" grpId="0" animBg="1"/>
      <p:bldP spid="4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07504" y="116632"/>
            <a:ext cx="5763950" cy="738664"/>
          </a:xfrm>
          <a:prstGeom prst="rect">
            <a:avLst/>
          </a:prstGeom>
          <a:noFill/>
        </p:spPr>
        <p:txBody>
          <a:bodyPr wrap="none" rtlCol="0">
            <a:spAutoFit/>
          </a:bodyPr>
          <a:lstStyle/>
          <a:p>
            <a:r>
              <a:rPr lang="de-DE" sz="2400" b="1" cap="small" dirty="0">
                <a:solidFill>
                  <a:schemeClr val="bg1"/>
                </a:solidFill>
              </a:rPr>
              <a:t>Fachbereich 04 </a:t>
            </a:r>
            <a:r>
              <a:rPr lang="de-DE" b="1" cap="small" dirty="0">
                <a:solidFill>
                  <a:schemeClr val="bg1"/>
                </a:solidFill>
              </a:rPr>
              <a:t>– Geschichts- und Kulturwissenschaften</a:t>
            </a:r>
            <a:br>
              <a:rPr lang="de-DE" b="1" cap="small" dirty="0">
                <a:solidFill>
                  <a:schemeClr val="bg1"/>
                </a:solidFill>
              </a:rPr>
            </a:br>
            <a:r>
              <a:rPr lang="de-DE" b="1" cap="small" dirty="0">
                <a:solidFill>
                  <a:schemeClr val="bg1"/>
                </a:solidFill>
              </a:rPr>
              <a:t>Institut für Evangelische Theologie</a:t>
            </a:r>
          </a:p>
        </p:txBody>
      </p:sp>
      <p:pic>
        <p:nvPicPr>
          <p:cNvPr id="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1517" y="1381259"/>
            <a:ext cx="1683981" cy="1906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2204477" y="1207885"/>
            <a:ext cx="4408771" cy="400110"/>
          </a:xfrm>
          <a:prstGeom prst="rect">
            <a:avLst/>
          </a:prstGeom>
          <a:noFill/>
        </p:spPr>
        <p:txBody>
          <a:bodyPr wrap="none" rtlCol="0">
            <a:spAutoFit/>
          </a:bodyPr>
          <a:lstStyle/>
          <a:p>
            <a:r>
              <a:rPr lang="de-DE" sz="2000" b="1" cap="small" dirty="0">
                <a:solidFill>
                  <a:schemeClr val="bg1">
                    <a:lumMod val="50000"/>
                  </a:schemeClr>
                </a:solidFill>
              </a:rPr>
              <a:t>Professur für Altes und Neues Testament</a:t>
            </a:r>
          </a:p>
        </p:txBody>
      </p:sp>
      <p:sp>
        <p:nvSpPr>
          <p:cNvPr id="10" name="Textfeld 9"/>
          <p:cNvSpPr txBox="1"/>
          <p:nvPr/>
        </p:nvSpPr>
        <p:spPr>
          <a:xfrm>
            <a:off x="4734287" y="3177647"/>
            <a:ext cx="2231060" cy="553998"/>
          </a:xfrm>
          <a:prstGeom prst="rect">
            <a:avLst/>
          </a:prstGeom>
          <a:noFill/>
        </p:spPr>
        <p:txBody>
          <a:bodyPr wrap="none" rtlCol="0">
            <a:spAutoFit/>
          </a:bodyPr>
          <a:lstStyle/>
          <a:p>
            <a:r>
              <a:rPr lang="de-DE" dirty="0"/>
              <a:t>Prof. Dr. Ute Eva Eisen</a:t>
            </a:r>
          </a:p>
          <a:p>
            <a:r>
              <a:rPr lang="de-DE" sz="1200" dirty="0"/>
              <a:t>                </a:t>
            </a:r>
          </a:p>
        </p:txBody>
      </p:sp>
      <p:sp>
        <p:nvSpPr>
          <p:cNvPr id="14" name="Textfeld 13"/>
          <p:cNvSpPr txBox="1"/>
          <p:nvPr/>
        </p:nvSpPr>
        <p:spPr>
          <a:xfrm>
            <a:off x="6254768" y="5510785"/>
            <a:ext cx="1421158" cy="369332"/>
          </a:xfrm>
          <a:prstGeom prst="rect">
            <a:avLst/>
          </a:prstGeom>
          <a:noFill/>
        </p:spPr>
        <p:txBody>
          <a:bodyPr wrap="none" rtlCol="0">
            <a:spAutoFit/>
          </a:bodyPr>
          <a:lstStyle/>
          <a:p>
            <a:r>
              <a:rPr lang="de-DE" dirty="0"/>
              <a:t>Karsten Kopp</a:t>
            </a:r>
          </a:p>
        </p:txBody>
      </p:sp>
      <p:sp>
        <p:nvSpPr>
          <p:cNvPr id="15" name="Textfeld 14"/>
          <p:cNvSpPr txBox="1"/>
          <p:nvPr/>
        </p:nvSpPr>
        <p:spPr>
          <a:xfrm>
            <a:off x="431517" y="3691555"/>
            <a:ext cx="1762021" cy="369332"/>
          </a:xfrm>
          <a:prstGeom prst="rect">
            <a:avLst/>
          </a:prstGeom>
          <a:noFill/>
        </p:spPr>
        <p:txBody>
          <a:bodyPr wrap="none" rtlCol="0">
            <a:spAutoFit/>
          </a:bodyPr>
          <a:lstStyle/>
          <a:p>
            <a:pPr algn="ctr"/>
            <a:r>
              <a:rPr lang="de-DE" cap="small" dirty="0">
                <a:solidFill>
                  <a:schemeClr val="bg1">
                    <a:lumMod val="50000"/>
                  </a:schemeClr>
                </a:solidFill>
              </a:rPr>
              <a:t>Wiss. Mitarbeiter</a:t>
            </a:r>
          </a:p>
        </p:txBody>
      </p:sp>
      <p:sp>
        <p:nvSpPr>
          <p:cNvPr id="16" name="Textfeld 15"/>
          <p:cNvSpPr txBox="1"/>
          <p:nvPr/>
        </p:nvSpPr>
        <p:spPr>
          <a:xfrm>
            <a:off x="5621832" y="3704519"/>
            <a:ext cx="2687029" cy="369332"/>
          </a:xfrm>
          <a:prstGeom prst="rect">
            <a:avLst/>
          </a:prstGeom>
          <a:noFill/>
        </p:spPr>
        <p:txBody>
          <a:bodyPr wrap="square" rtlCol="0">
            <a:spAutoFit/>
          </a:bodyPr>
          <a:lstStyle/>
          <a:p>
            <a:pPr algn="ctr"/>
            <a:r>
              <a:rPr lang="de-DE" cap="small" dirty="0">
                <a:solidFill>
                  <a:schemeClr val="bg1">
                    <a:lumMod val="50000"/>
                  </a:schemeClr>
                </a:solidFill>
              </a:rPr>
              <a:t>Wiss. Hilfskraft</a:t>
            </a:r>
          </a:p>
        </p:txBody>
      </p:sp>
      <p:sp>
        <p:nvSpPr>
          <p:cNvPr id="17" name="Foliennummernplatzhalter 16"/>
          <p:cNvSpPr>
            <a:spLocks noGrp="1"/>
          </p:cNvSpPr>
          <p:nvPr>
            <p:ph type="sldNum" sz="quarter" idx="12"/>
          </p:nvPr>
        </p:nvSpPr>
        <p:spPr/>
        <p:txBody>
          <a:bodyPr/>
          <a:lstStyle/>
          <a:p>
            <a:fld id="{3A1DC2E3-8576-454E-A285-24B55D0D9211}" type="slidenum">
              <a:rPr lang="de-DE" smtClean="0"/>
              <a:pPr/>
              <a:t>6</a:t>
            </a:fld>
            <a:endParaRPr lang="de-DE"/>
          </a:p>
        </p:txBody>
      </p:sp>
      <p:pic>
        <p:nvPicPr>
          <p:cNvPr id="20" name="Grafik 19" descr="Ein Bild, das Person, Mann, Anzug, drinnen enthält.&#10;&#10;Automatisch generierte Beschreibung">
            <a:extLst>
              <a:ext uri="{FF2B5EF4-FFF2-40B4-BE49-F238E27FC236}">
                <a16:creationId xmlns:a16="http://schemas.microsoft.com/office/drawing/2014/main" id="{7BE69CBF-7BE5-4556-A5E1-99875D804B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1677" y="4098412"/>
            <a:ext cx="1161982" cy="1367037"/>
          </a:xfrm>
          <a:prstGeom prst="rect">
            <a:avLst/>
          </a:prstGeom>
          <a:ln w="3175">
            <a:solidFill>
              <a:schemeClr val="tx1"/>
            </a:solidFill>
          </a:ln>
        </p:spPr>
      </p:pic>
      <p:sp>
        <p:nvSpPr>
          <p:cNvPr id="25" name="Rechteck 24">
            <a:extLst>
              <a:ext uri="{FF2B5EF4-FFF2-40B4-BE49-F238E27FC236}">
                <a16:creationId xmlns:a16="http://schemas.microsoft.com/office/drawing/2014/main" id="{F9BD0899-D929-46B1-AF55-349AE9DBA133}"/>
              </a:ext>
            </a:extLst>
          </p:cNvPr>
          <p:cNvSpPr/>
          <p:nvPr/>
        </p:nvSpPr>
        <p:spPr>
          <a:xfrm>
            <a:off x="431517" y="5465449"/>
            <a:ext cx="2063963" cy="369332"/>
          </a:xfrm>
          <a:prstGeom prst="rect">
            <a:avLst/>
          </a:prstGeom>
        </p:spPr>
        <p:txBody>
          <a:bodyPr wrap="none">
            <a:spAutoFit/>
          </a:bodyPr>
          <a:lstStyle/>
          <a:p>
            <a:r>
              <a:rPr lang="de-DE" dirty="0"/>
              <a:t>Dr. Simon Bellmann</a:t>
            </a:r>
          </a:p>
        </p:txBody>
      </p:sp>
      <p:pic>
        <p:nvPicPr>
          <p:cNvPr id="8" name="Grafik 7">
            <a:extLst>
              <a:ext uri="{FF2B5EF4-FFF2-40B4-BE49-F238E27FC236}">
                <a16:creationId xmlns:a16="http://schemas.microsoft.com/office/drawing/2014/main" id="{BA538787-EEAC-4E21-9A4E-076A1C1F04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69131" y="1688009"/>
            <a:ext cx="1071076" cy="1758350"/>
          </a:xfrm>
          <a:prstGeom prst="rect">
            <a:avLst/>
          </a:prstGeom>
          <a:ln w="3175">
            <a:solidFill>
              <a:schemeClr val="tx1"/>
            </a:solidFill>
          </a:ln>
        </p:spPr>
      </p:pic>
      <p:sp>
        <p:nvSpPr>
          <p:cNvPr id="21" name="Textfeld 20">
            <a:extLst>
              <a:ext uri="{FF2B5EF4-FFF2-40B4-BE49-F238E27FC236}">
                <a16:creationId xmlns:a16="http://schemas.microsoft.com/office/drawing/2014/main" id="{848F7661-9018-46BD-AA7F-C727FDB412DA}"/>
              </a:ext>
            </a:extLst>
          </p:cNvPr>
          <p:cNvSpPr txBox="1"/>
          <p:nvPr/>
        </p:nvSpPr>
        <p:spPr>
          <a:xfrm>
            <a:off x="3392489" y="3690892"/>
            <a:ext cx="1927131" cy="369332"/>
          </a:xfrm>
          <a:prstGeom prst="rect">
            <a:avLst/>
          </a:prstGeom>
          <a:noFill/>
        </p:spPr>
        <p:txBody>
          <a:bodyPr wrap="none" rtlCol="0">
            <a:spAutoFit/>
          </a:bodyPr>
          <a:lstStyle/>
          <a:p>
            <a:pPr algn="ctr"/>
            <a:r>
              <a:rPr lang="de-DE" cap="small" dirty="0">
                <a:solidFill>
                  <a:schemeClr val="bg1">
                    <a:lumMod val="50000"/>
                  </a:schemeClr>
                </a:solidFill>
              </a:rPr>
              <a:t>Wiss. Mitarbeiterin</a:t>
            </a:r>
          </a:p>
        </p:txBody>
      </p:sp>
      <p:sp>
        <p:nvSpPr>
          <p:cNvPr id="26" name="Rechteck 25">
            <a:extLst>
              <a:ext uri="{FF2B5EF4-FFF2-40B4-BE49-F238E27FC236}">
                <a16:creationId xmlns:a16="http://schemas.microsoft.com/office/drawing/2014/main" id="{9EFBF77F-F7EF-451A-ADA1-ADC6E177BF72}"/>
              </a:ext>
            </a:extLst>
          </p:cNvPr>
          <p:cNvSpPr/>
          <p:nvPr/>
        </p:nvSpPr>
        <p:spPr>
          <a:xfrm>
            <a:off x="3454589" y="5451633"/>
            <a:ext cx="1802929" cy="369332"/>
          </a:xfrm>
          <a:prstGeom prst="rect">
            <a:avLst/>
          </a:prstGeom>
        </p:spPr>
        <p:txBody>
          <a:bodyPr wrap="none">
            <a:spAutoFit/>
          </a:bodyPr>
          <a:lstStyle/>
          <a:p>
            <a:r>
              <a:rPr lang="de-DE" dirty="0"/>
              <a:t>Paula </a:t>
            </a:r>
            <a:r>
              <a:rPr lang="de-DE" dirty="0" err="1"/>
              <a:t>Kautzmann</a:t>
            </a:r>
            <a:endParaRPr lang="de-DE" dirty="0"/>
          </a:p>
        </p:txBody>
      </p:sp>
      <p:pic>
        <p:nvPicPr>
          <p:cNvPr id="6" name="Grafik 5">
            <a:extLst>
              <a:ext uri="{FF2B5EF4-FFF2-40B4-BE49-F238E27FC236}">
                <a16:creationId xmlns:a16="http://schemas.microsoft.com/office/drawing/2014/main" id="{BECD825B-CC1F-4CC4-8CE4-879C19488CA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46422" y="4079605"/>
            <a:ext cx="1107505" cy="1403386"/>
          </a:xfrm>
          <a:prstGeom prst="rect">
            <a:avLst/>
          </a:prstGeom>
          <a:ln w="3175">
            <a:solidFill>
              <a:schemeClr val="tx1"/>
            </a:solidFill>
          </a:ln>
        </p:spPr>
      </p:pic>
      <p:pic>
        <p:nvPicPr>
          <p:cNvPr id="11" name="Grafik 10">
            <a:extLst>
              <a:ext uri="{FF2B5EF4-FFF2-40B4-BE49-F238E27FC236}">
                <a16:creationId xmlns:a16="http://schemas.microsoft.com/office/drawing/2014/main" id="{ABB15C63-4459-40B2-BBD8-0FFCDA9E691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70313" y="4061562"/>
            <a:ext cx="1334593" cy="1403386"/>
          </a:xfrm>
          <a:prstGeom prst="rect">
            <a:avLst/>
          </a:prstGeom>
          <a:ln w="3175">
            <a:solidFill>
              <a:schemeClr val="tx1"/>
            </a:solidFill>
          </a:ln>
        </p:spPr>
      </p:pic>
      <p:pic>
        <p:nvPicPr>
          <p:cNvPr id="13" name="AT NT">
            <a:hlinkClick r:id="" action="ppaction://media"/>
            <a:extLst>
              <a:ext uri="{FF2B5EF4-FFF2-40B4-BE49-F238E27FC236}">
                <a16:creationId xmlns:a16="http://schemas.microsoft.com/office/drawing/2014/main" id="{164A27F4-CFCB-4DD4-9902-02623E12BC71}"/>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065179" y="5874552"/>
            <a:ext cx="487363" cy="487363"/>
          </a:xfrm>
          <a:prstGeom prst="rect">
            <a:avLst/>
          </a:prstGeom>
        </p:spPr>
      </p:pic>
    </p:spTree>
    <p:custDataLst>
      <p:tags r:id="rId1"/>
    </p:custDataLst>
    <p:extLst>
      <p:ext uri="{BB962C8B-B14F-4D97-AF65-F5344CB8AC3E}">
        <p14:creationId xmlns:p14="http://schemas.microsoft.com/office/powerpoint/2010/main" val="2617697043"/>
      </p:ext>
    </p:extLst>
  </p:cSld>
  <p:clrMapOvr>
    <a:masterClrMapping/>
  </p:clrMapOvr>
  <mc:AlternateContent xmlns:mc="http://schemas.openxmlformats.org/markup-compatibility/2006" xmlns:p14="http://schemas.microsoft.com/office/powerpoint/2010/main">
    <mc:Choice Requires="p14">
      <p:transition spd="slow" p14:dur="2000" advTm="36628"/>
    </mc:Choice>
    <mc:Fallback xmlns="">
      <p:transition spd="slow" advTm="366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83"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07504" y="116632"/>
            <a:ext cx="5763950" cy="738664"/>
          </a:xfrm>
          <a:prstGeom prst="rect">
            <a:avLst/>
          </a:prstGeom>
          <a:noFill/>
        </p:spPr>
        <p:txBody>
          <a:bodyPr wrap="none" rtlCol="0">
            <a:spAutoFit/>
          </a:bodyPr>
          <a:lstStyle/>
          <a:p>
            <a:r>
              <a:rPr lang="de-DE" sz="2400" b="1" cap="small" dirty="0">
                <a:solidFill>
                  <a:schemeClr val="bg1"/>
                </a:solidFill>
              </a:rPr>
              <a:t>Fachbereich 04 </a:t>
            </a:r>
            <a:r>
              <a:rPr lang="de-DE" b="1" cap="small" dirty="0">
                <a:solidFill>
                  <a:schemeClr val="bg1"/>
                </a:solidFill>
              </a:rPr>
              <a:t>– Geschichts- und Kulturwissenschaften</a:t>
            </a:r>
            <a:br>
              <a:rPr lang="de-DE" b="1" cap="small" dirty="0">
                <a:solidFill>
                  <a:schemeClr val="bg1"/>
                </a:solidFill>
              </a:rPr>
            </a:br>
            <a:r>
              <a:rPr lang="de-DE" b="1" cap="small" dirty="0">
                <a:solidFill>
                  <a:schemeClr val="bg1"/>
                </a:solidFill>
              </a:rPr>
              <a:t>Institut für Evangelische Theologie</a:t>
            </a: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0528" y="866043"/>
            <a:ext cx="3601542" cy="4078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2267744" y="3217832"/>
            <a:ext cx="6552728" cy="1754326"/>
          </a:xfrm>
          <a:prstGeom prst="rect">
            <a:avLst/>
          </a:prstGeom>
          <a:noFill/>
        </p:spPr>
        <p:txBody>
          <a:bodyPr wrap="square" rtlCol="0">
            <a:spAutoFit/>
          </a:bodyPr>
          <a:lstStyle/>
          <a:p>
            <a:pPr algn="just"/>
            <a:r>
              <a:rPr lang="de-DE" dirty="0">
                <a:solidFill>
                  <a:schemeClr val="bg1">
                    <a:lumMod val="50000"/>
                  </a:schemeClr>
                </a:solidFill>
              </a:rPr>
              <a:t>Aufgabe der </a:t>
            </a:r>
            <a:r>
              <a:rPr lang="de-DE" b="1" dirty="0">
                <a:solidFill>
                  <a:schemeClr val="bg1">
                    <a:lumMod val="50000"/>
                  </a:schemeClr>
                </a:solidFill>
              </a:rPr>
              <a:t>alttestamentlichen und neutestamentlichen Forschung</a:t>
            </a:r>
            <a:r>
              <a:rPr lang="de-DE" dirty="0">
                <a:solidFill>
                  <a:schemeClr val="bg1">
                    <a:lumMod val="50000"/>
                  </a:schemeClr>
                </a:solidFill>
              </a:rPr>
              <a:t> ist es, die Texte in ihrer Eigenart wahrzunehmen, sie aus den Kontexten ihrer Entstehung heraus zu verstehen und gegenüber einer unreflektierten Vereinnahmung zur Geltung zu bringen. Ihre Wirkungsgeschichte wird dabei ebenso wie ihre Bedeutung für die Gegenwart reflektiert. </a:t>
            </a:r>
          </a:p>
        </p:txBody>
      </p:sp>
      <p:sp>
        <p:nvSpPr>
          <p:cNvPr id="3" name="Foliennummernplatzhalter 2"/>
          <p:cNvSpPr>
            <a:spLocks noGrp="1"/>
          </p:cNvSpPr>
          <p:nvPr>
            <p:ph type="sldNum" sz="quarter" idx="12"/>
          </p:nvPr>
        </p:nvSpPr>
        <p:spPr/>
        <p:txBody>
          <a:bodyPr/>
          <a:lstStyle/>
          <a:p>
            <a:fld id="{3A1DC2E3-8576-454E-A285-24B55D0D9211}" type="slidenum">
              <a:rPr lang="de-DE" smtClean="0"/>
              <a:pPr/>
              <a:t>7</a:t>
            </a:fld>
            <a:endParaRPr lang="de-DE"/>
          </a:p>
        </p:txBody>
      </p:sp>
      <p:pic>
        <p:nvPicPr>
          <p:cNvPr id="6" name="Biblische Theologie SB">
            <a:hlinkClick r:id="" action="ppaction://media"/>
            <a:extLst>
              <a:ext uri="{FF2B5EF4-FFF2-40B4-BE49-F238E27FC236}">
                <a16:creationId xmlns:a16="http://schemas.microsoft.com/office/drawing/2014/main" id="{8A433DB5-BB08-4C9D-B15F-E3636A6112D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468566" y="5855876"/>
            <a:ext cx="487363" cy="487363"/>
          </a:xfrm>
          <a:prstGeom prst="rect">
            <a:avLst/>
          </a:prstGeom>
        </p:spPr>
      </p:pic>
    </p:spTree>
    <p:custDataLst>
      <p:tags r:id="rId1"/>
    </p:custDataLst>
    <p:extLst>
      <p:ext uri="{BB962C8B-B14F-4D97-AF65-F5344CB8AC3E}">
        <p14:creationId xmlns:p14="http://schemas.microsoft.com/office/powerpoint/2010/main" val="2617697043"/>
      </p:ext>
    </p:extLst>
  </p:cSld>
  <p:clrMapOvr>
    <a:masterClrMapping/>
  </p:clrMapOvr>
  <mc:AlternateContent xmlns:mc="http://schemas.openxmlformats.org/markup-compatibility/2006" xmlns:p14="http://schemas.microsoft.com/office/powerpoint/2010/main">
    <mc:Choice Requires="p14">
      <p:transition spd="slow" p14:dur="2000" advTm="111441"/>
    </mc:Choice>
    <mc:Fallback xmlns="">
      <p:transition spd="slow" advTm="11144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par>
                          <p:cTn id="11" fill="hold">
                            <p:stCondLst>
                              <p:cond delay="0"/>
                            </p:stCondLst>
                            <p:childTnLst>
                              <p:par>
                                <p:cTn id="12" presetID="1" presetClass="mediacall" presetSubtype="0" fill="hold" nodeType="afterEffect">
                                  <p:stCondLst>
                                    <p:cond delay="0"/>
                                  </p:stCondLst>
                                  <p:childTnLst>
                                    <p:cmd type="call" cmd="playFrom(0.0)">
                                      <p:cBhvr>
                                        <p:cTn id="13" dur="12281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6"/>
                </p:tgtEl>
              </p:cMediaNode>
            </p:audio>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07504" y="116632"/>
            <a:ext cx="5763950" cy="738664"/>
          </a:xfrm>
          <a:prstGeom prst="rect">
            <a:avLst/>
          </a:prstGeom>
          <a:noFill/>
        </p:spPr>
        <p:txBody>
          <a:bodyPr wrap="none" rtlCol="0">
            <a:spAutoFit/>
          </a:bodyPr>
          <a:lstStyle/>
          <a:p>
            <a:r>
              <a:rPr lang="de-DE" sz="2400" b="1" cap="small" dirty="0">
                <a:solidFill>
                  <a:schemeClr val="bg1"/>
                </a:solidFill>
              </a:rPr>
              <a:t>Fachbereich 04 </a:t>
            </a:r>
            <a:r>
              <a:rPr lang="de-DE" b="1" cap="small" dirty="0">
                <a:solidFill>
                  <a:schemeClr val="bg1"/>
                </a:solidFill>
              </a:rPr>
              <a:t>– Geschichts- und Kulturwissenschaften</a:t>
            </a:r>
            <a:br>
              <a:rPr lang="de-DE" b="1" cap="small" dirty="0">
                <a:solidFill>
                  <a:schemeClr val="bg1"/>
                </a:solidFill>
              </a:rPr>
            </a:br>
            <a:r>
              <a:rPr lang="de-DE" b="1" cap="small" dirty="0">
                <a:solidFill>
                  <a:schemeClr val="bg1"/>
                </a:solidFill>
              </a:rPr>
              <a:t>Institut für Evangelische Theologie</a:t>
            </a:r>
          </a:p>
        </p:txBody>
      </p:sp>
      <p:sp>
        <p:nvSpPr>
          <p:cNvPr id="3" name="Textfeld 2"/>
          <p:cNvSpPr txBox="1"/>
          <p:nvPr/>
        </p:nvSpPr>
        <p:spPr>
          <a:xfrm>
            <a:off x="2453707" y="1096744"/>
            <a:ext cx="5102744" cy="400110"/>
          </a:xfrm>
          <a:prstGeom prst="rect">
            <a:avLst/>
          </a:prstGeom>
          <a:noFill/>
        </p:spPr>
        <p:txBody>
          <a:bodyPr wrap="none" rtlCol="0">
            <a:spAutoFit/>
          </a:bodyPr>
          <a:lstStyle/>
          <a:p>
            <a:r>
              <a:rPr lang="de-DE" sz="2000" b="1" cap="small" dirty="0">
                <a:solidFill>
                  <a:schemeClr val="bg1">
                    <a:lumMod val="50000"/>
                  </a:schemeClr>
                </a:solidFill>
              </a:rPr>
              <a:t>Professur für Kirchen- und Theologiegeschichte</a:t>
            </a:r>
          </a:p>
        </p:txBody>
      </p:sp>
      <p:sp>
        <p:nvSpPr>
          <p:cNvPr id="5" name="Textfeld 4"/>
          <p:cNvSpPr txBox="1"/>
          <p:nvPr/>
        </p:nvSpPr>
        <p:spPr>
          <a:xfrm>
            <a:off x="805186" y="3424496"/>
            <a:ext cx="1762022" cy="369332"/>
          </a:xfrm>
          <a:prstGeom prst="rect">
            <a:avLst/>
          </a:prstGeom>
          <a:noFill/>
        </p:spPr>
        <p:txBody>
          <a:bodyPr wrap="none" rtlCol="0">
            <a:spAutoFit/>
          </a:bodyPr>
          <a:lstStyle/>
          <a:p>
            <a:pPr algn="ctr"/>
            <a:r>
              <a:rPr lang="de-DE" cap="small" dirty="0">
                <a:solidFill>
                  <a:schemeClr val="bg1">
                    <a:lumMod val="50000"/>
                  </a:schemeClr>
                </a:solidFill>
              </a:rPr>
              <a:t>Wiss. Mitarbeiter</a:t>
            </a:r>
          </a:p>
        </p:txBody>
      </p:sp>
      <p:sp>
        <p:nvSpPr>
          <p:cNvPr id="6" name="Textfeld 5"/>
          <p:cNvSpPr txBox="1"/>
          <p:nvPr/>
        </p:nvSpPr>
        <p:spPr>
          <a:xfrm>
            <a:off x="3507012" y="4897136"/>
            <a:ext cx="1253868" cy="646331"/>
          </a:xfrm>
          <a:prstGeom prst="rect">
            <a:avLst/>
          </a:prstGeom>
          <a:noFill/>
        </p:spPr>
        <p:txBody>
          <a:bodyPr wrap="none" rtlCol="0">
            <a:spAutoFit/>
          </a:bodyPr>
          <a:lstStyle/>
          <a:p>
            <a:pPr algn="ctr"/>
            <a:r>
              <a:rPr lang="de-DE" cap="small" dirty="0">
                <a:solidFill>
                  <a:schemeClr val="bg1">
                    <a:lumMod val="50000"/>
                  </a:schemeClr>
                </a:solidFill>
              </a:rPr>
              <a:t>Stud./Wiss.</a:t>
            </a:r>
            <a:br>
              <a:rPr lang="de-DE" cap="small" dirty="0">
                <a:solidFill>
                  <a:schemeClr val="bg1">
                    <a:lumMod val="50000"/>
                  </a:schemeClr>
                </a:solidFill>
              </a:rPr>
            </a:br>
            <a:r>
              <a:rPr lang="de-DE" cap="small" dirty="0">
                <a:solidFill>
                  <a:schemeClr val="bg1">
                    <a:lumMod val="50000"/>
                  </a:schemeClr>
                </a:solidFill>
              </a:rPr>
              <a:t>Hilfskräfte</a:t>
            </a:r>
          </a:p>
        </p:txBody>
      </p:sp>
      <p:pic>
        <p:nvPicPr>
          <p:cNvPr id="7" name="Grafi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4624" y="1124745"/>
            <a:ext cx="1577878" cy="1800200"/>
          </a:xfrm>
          <a:prstGeom prst="rect">
            <a:avLst/>
          </a:prstGeom>
        </p:spPr>
      </p:pic>
      <p:pic>
        <p:nvPicPr>
          <p:cNvPr id="8" name="Grafik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67208" y="1483487"/>
            <a:ext cx="1652151" cy="1800200"/>
          </a:xfrm>
          <a:prstGeom prst="rect">
            <a:avLst/>
          </a:prstGeom>
          <a:ln w="3175">
            <a:solidFill>
              <a:schemeClr val="tx1"/>
            </a:solidFill>
          </a:ln>
        </p:spPr>
      </p:pic>
      <p:pic>
        <p:nvPicPr>
          <p:cNvPr id="10" name="Grafik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13739" y="4293096"/>
            <a:ext cx="1475269" cy="1337289"/>
          </a:xfrm>
          <a:prstGeom prst="rect">
            <a:avLst/>
          </a:prstGeom>
          <a:ln w="3175">
            <a:solidFill>
              <a:schemeClr val="tx1"/>
            </a:solidFill>
          </a:ln>
        </p:spPr>
      </p:pic>
      <p:sp>
        <p:nvSpPr>
          <p:cNvPr id="16" name="Textfeld 15"/>
          <p:cNvSpPr txBox="1"/>
          <p:nvPr/>
        </p:nvSpPr>
        <p:spPr>
          <a:xfrm>
            <a:off x="6633816" y="1575366"/>
            <a:ext cx="1565621" cy="369332"/>
          </a:xfrm>
          <a:prstGeom prst="rect">
            <a:avLst/>
          </a:prstGeom>
          <a:noFill/>
        </p:spPr>
        <p:txBody>
          <a:bodyPr wrap="none" rtlCol="0">
            <a:spAutoFit/>
          </a:bodyPr>
          <a:lstStyle/>
          <a:p>
            <a:pPr algn="ctr"/>
            <a:r>
              <a:rPr lang="de-DE" cap="small" dirty="0">
                <a:solidFill>
                  <a:schemeClr val="bg1">
                    <a:lumMod val="50000"/>
                  </a:schemeClr>
                </a:solidFill>
              </a:rPr>
              <a:t>Privatdozentur</a:t>
            </a:r>
          </a:p>
        </p:txBody>
      </p:sp>
      <p:sp>
        <p:nvSpPr>
          <p:cNvPr id="22" name="Foliennummernplatzhalter 21"/>
          <p:cNvSpPr>
            <a:spLocks noGrp="1"/>
          </p:cNvSpPr>
          <p:nvPr>
            <p:ph type="sldNum" sz="quarter" idx="12"/>
          </p:nvPr>
        </p:nvSpPr>
        <p:spPr/>
        <p:txBody>
          <a:bodyPr/>
          <a:lstStyle/>
          <a:p>
            <a:fld id="{3A1DC2E3-8576-454E-A285-24B55D0D9211}" type="slidenum">
              <a:rPr lang="de-DE" smtClean="0"/>
              <a:pPr/>
              <a:t>8</a:t>
            </a:fld>
            <a:endParaRPr lang="de-DE"/>
          </a:p>
        </p:txBody>
      </p:sp>
      <p:sp>
        <p:nvSpPr>
          <p:cNvPr id="25" name="Textfeld 24"/>
          <p:cNvSpPr txBox="1"/>
          <p:nvPr/>
        </p:nvSpPr>
        <p:spPr>
          <a:xfrm>
            <a:off x="6565132" y="5708449"/>
            <a:ext cx="1133259" cy="369332"/>
          </a:xfrm>
          <a:prstGeom prst="rect">
            <a:avLst/>
          </a:prstGeom>
          <a:noFill/>
        </p:spPr>
        <p:txBody>
          <a:bodyPr wrap="none" rtlCol="0">
            <a:spAutoFit/>
          </a:bodyPr>
          <a:lstStyle/>
          <a:p>
            <a:pPr algn="ctr"/>
            <a:r>
              <a:rPr lang="de-DE" dirty="0"/>
              <a:t>Jan Witzel</a:t>
            </a:r>
          </a:p>
        </p:txBody>
      </p:sp>
      <p:pic>
        <p:nvPicPr>
          <p:cNvPr id="2" name="Grafik 1">
            <a:extLst>
              <a:ext uri="{FF2B5EF4-FFF2-40B4-BE49-F238E27FC236}">
                <a16:creationId xmlns:a16="http://schemas.microsoft.com/office/drawing/2014/main" id="{93437B91-12FB-433B-90E0-85DCC2C0F55D}"/>
              </a:ext>
            </a:extLst>
          </p:cNvPr>
          <p:cNvPicPr>
            <a:picLocks noChangeAspect="1"/>
          </p:cNvPicPr>
          <p:nvPr/>
        </p:nvPicPr>
        <p:blipFill>
          <a:blip r:embed="rId7" cstate="print"/>
          <a:stretch>
            <a:fillRect/>
          </a:stretch>
        </p:blipFill>
        <p:spPr>
          <a:xfrm>
            <a:off x="906424" y="3804895"/>
            <a:ext cx="2009392" cy="1339594"/>
          </a:xfrm>
          <a:prstGeom prst="rect">
            <a:avLst/>
          </a:prstGeom>
          <a:ln w="3175">
            <a:solidFill>
              <a:schemeClr val="tx1"/>
            </a:solidFill>
          </a:ln>
        </p:spPr>
      </p:pic>
      <p:pic>
        <p:nvPicPr>
          <p:cNvPr id="26" name="Grafik 25" descr="Ein Bild, das Person, drinnen, Mann, Kleidung enthält.&#10;&#10;Automatisch generierte Beschreibung">
            <a:extLst>
              <a:ext uri="{FF2B5EF4-FFF2-40B4-BE49-F238E27FC236}">
                <a16:creationId xmlns:a16="http://schemas.microsoft.com/office/drawing/2014/main" id="{3F517819-A559-4748-9D1A-F9943C36283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36397" y="1953439"/>
            <a:ext cx="1463040" cy="1578864"/>
          </a:xfrm>
          <a:prstGeom prst="rect">
            <a:avLst/>
          </a:prstGeom>
          <a:ln w="3175">
            <a:solidFill>
              <a:schemeClr val="tx1"/>
            </a:solidFill>
          </a:ln>
        </p:spPr>
      </p:pic>
      <p:sp>
        <p:nvSpPr>
          <p:cNvPr id="27" name="Textfeld 26">
            <a:extLst>
              <a:ext uri="{FF2B5EF4-FFF2-40B4-BE49-F238E27FC236}">
                <a16:creationId xmlns:a16="http://schemas.microsoft.com/office/drawing/2014/main" id="{397083CD-E505-40CF-9C25-5FBE4E9EFA61}"/>
              </a:ext>
            </a:extLst>
          </p:cNvPr>
          <p:cNvSpPr txBox="1"/>
          <p:nvPr/>
        </p:nvSpPr>
        <p:spPr>
          <a:xfrm>
            <a:off x="805186" y="5144489"/>
            <a:ext cx="1204945" cy="369332"/>
          </a:xfrm>
          <a:prstGeom prst="rect">
            <a:avLst/>
          </a:prstGeom>
          <a:noFill/>
        </p:spPr>
        <p:txBody>
          <a:bodyPr wrap="none" rtlCol="0">
            <a:spAutoFit/>
          </a:bodyPr>
          <a:lstStyle/>
          <a:p>
            <a:r>
              <a:rPr lang="de-DE" dirty="0"/>
              <a:t>Jonas Renz</a:t>
            </a:r>
          </a:p>
        </p:txBody>
      </p:sp>
      <p:sp>
        <p:nvSpPr>
          <p:cNvPr id="28" name="Textfeld 27">
            <a:extLst>
              <a:ext uri="{FF2B5EF4-FFF2-40B4-BE49-F238E27FC236}">
                <a16:creationId xmlns:a16="http://schemas.microsoft.com/office/drawing/2014/main" id="{697F1059-11E5-489E-8356-60230BBFB652}"/>
              </a:ext>
            </a:extLst>
          </p:cNvPr>
          <p:cNvSpPr txBox="1"/>
          <p:nvPr/>
        </p:nvSpPr>
        <p:spPr>
          <a:xfrm>
            <a:off x="6633816" y="3566292"/>
            <a:ext cx="2545377" cy="369332"/>
          </a:xfrm>
          <a:prstGeom prst="rect">
            <a:avLst/>
          </a:prstGeom>
          <a:noFill/>
        </p:spPr>
        <p:txBody>
          <a:bodyPr wrap="none" rtlCol="0">
            <a:spAutoFit/>
          </a:bodyPr>
          <a:lstStyle/>
          <a:p>
            <a:r>
              <a:rPr lang="de-DE" dirty="0"/>
              <a:t>PD Dr. Volkmar Ortmann</a:t>
            </a:r>
          </a:p>
        </p:txBody>
      </p:sp>
      <p:sp>
        <p:nvSpPr>
          <p:cNvPr id="20" name="Rechteck 19">
            <a:extLst>
              <a:ext uri="{FF2B5EF4-FFF2-40B4-BE49-F238E27FC236}">
                <a16:creationId xmlns:a16="http://schemas.microsoft.com/office/drawing/2014/main" id="{0528219C-1FB4-4D12-9AC4-052D257BD683}"/>
              </a:ext>
            </a:extLst>
          </p:cNvPr>
          <p:cNvSpPr/>
          <p:nvPr/>
        </p:nvSpPr>
        <p:spPr>
          <a:xfrm>
            <a:off x="4241348" y="2628121"/>
            <a:ext cx="2311852" cy="738664"/>
          </a:xfrm>
          <a:prstGeom prst="rect">
            <a:avLst/>
          </a:prstGeom>
        </p:spPr>
        <p:txBody>
          <a:bodyPr wrap="square">
            <a:spAutoFit/>
          </a:bodyPr>
          <a:lstStyle/>
          <a:p>
            <a:r>
              <a:rPr lang="de-DE" dirty="0"/>
              <a:t>Prof. Dr. Athina </a:t>
            </a:r>
            <a:r>
              <a:rPr lang="de-DE" dirty="0" err="1"/>
              <a:t>Lexutt</a:t>
            </a:r>
            <a:endParaRPr lang="de-DE" dirty="0"/>
          </a:p>
          <a:p>
            <a:endParaRPr lang="de-DE" sz="1200" b="1" dirty="0"/>
          </a:p>
          <a:p>
            <a:r>
              <a:rPr lang="de-DE" sz="1200" b="1" dirty="0"/>
              <a:t>Studienfachberatung</a:t>
            </a:r>
          </a:p>
        </p:txBody>
      </p:sp>
      <p:pic>
        <p:nvPicPr>
          <p:cNvPr id="14" name="Grafik 13">
            <a:extLst>
              <a:ext uri="{FF2B5EF4-FFF2-40B4-BE49-F238E27FC236}">
                <a16:creationId xmlns:a16="http://schemas.microsoft.com/office/drawing/2014/main" id="{2E880164-4FFF-4A0C-A545-86C6D34BF03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33816" y="4308925"/>
            <a:ext cx="962765" cy="1399524"/>
          </a:xfrm>
          <a:prstGeom prst="rect">
            <a:avLst/>
          </a:prstGeom>
          <a:ln w="3175">
            <a:solidFill>
              <a:schemeClr val="tx1"/>
            </a:solidFill>
          </a:ln>
        </p:spPr>
      </p:pic>
      <p:sp>
        <p:nvSpPr>
          <p:cNvPr id="29" name="Textfeld 28">
            <a:extLst>
              <a:ext uri="{FF2B5EF4-FFF2-40B4-BE49-F238E27FC236}">
                <a16:creationId xmlns:a16="http://schemas.microsoft.com/office/drawing/2014/main" id="{463977B0-4F8A-482F-976F-E56A36ED4D90}"/>
              </a:ext>
            </a:extLst>
          </p:cNvPr>
          <p:cNvSpPr txBox="1"/>
          <p:nvPr/>
        </p:nvSpPr>
        <p:spPr>
          <a:xfrm>
            <a:off x="4699336" y="5708449"/>
            <a:ext cx="1227259" cy="369332"/>
          </a:xfrm>
          <a:prstGeom prst="rect">
            <a:avLst/>
          </a:prstGeom>
          <a:noFill/>
        </p:spPr>
        <p:txBody>
          <a:bodyPr wrap="none" rtlCol="0">
            <a:spAutoFit/>
          </a:bodyPr>
          <a:lstStyle/>
          <a:p>
            <a:pPr algn="ctr"/>
            <a:r>
              <a:rPr lang="de-DE" dirty="0"/>
              <a:t>Jakob Stahl</a:t>
            </a:r>
          </a:p>
        </p:txBody>
      </p:sp>
      <p:pic>
        <p:nvPicPr>
          <p:cNvPr id="11" name="KG Personal">
            <a:hlinkClick r:id="" action="ppaction://media"/>
            <a:extLst>
              <a:ext uri="{FF2B5EF4-FFF2-40B4-BE49-F238E27FC236}">
                <a16:creationId xmlns:a16="http://schemas.microsoft.com/office/drawing/2014/main" id="{601A8F2A-4265-448C-B960-8105B157E5A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955755" y="5729702"/>
            <a:ext cx="487363" cy="487363"/>
          </a:xfrm>
          <a:prstGeom prst="rect">
            <a:avLst/>
          </a:prstGeom>
        </p:spPr>
      </p:pic>
    </p:spTree>
    <p:extLst>
      <p:ext uri="{BB962C8B-B14F-4D97-AF65-F5344CB8AC3E}">
        <p14:creationId xmlns:p14="http://schemas.microsoft.com/office/powerpoint/2010/main" val="707205290"/>
      </p:ext>
    </p:extLst>
  </p:cSld>
  <p:clrMapOvr>
    <a:masterClrMapping/>
  </p:clrMapOvr>
  <mc:AlternateContent xmlns:mc="http://schemas.openxmlformats.org/markup-compatibility/2006" xmlns:p14="http://schemas.microsoft.com/office/powerpoint/2010/main">
    <mc:Choice Requires="p14">
      <p:transition spd="slow" p14:dur="2000" advTm="56444"/>
    </mc:Choice>
    <mc:Fallback xmlns="">
      <p:transition spd="slow" advTm="564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03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07504" y="116632"/>
            <a:ext cx="5763950" cy="738664"/>
          </a:xfrm>
          <a:prstGeom prst="rect">
            <a:avLst/>
          </a:prstGeom>
          <a:noFill/>
        </p:spPr>
        <p:txBody>
          <a:bodyPr wrap="none" rtlCol="0">
            <a:spAutoFit/>
          </a:bodyPr>
          <a:lstStyle/>
          <a:p>
            <a:r>
              <a:rPr lang="de-DE" sz="2400" b="1" cap="small" dirty="0">
                <a:solidFill>
                  <a:schemeClr val="bg1"/>
                </a:solidFill>
              </a:rPr>
              <a:t>Fachbereich 04 </a:t>
            </a:r>
            <a:r>
              <a:rPr lang="de-DE" b="1" cap="small" dirty="0">
                <a:solidFill>
                  <a:schemeClr val="bg1"/>
                </a:solidFill>
              </a:rPr>
              <a:t>– Geschichts- und Kulturwissenschaften</a:t>
            </a:r>
            <a:br>
              <a:rPr lang="de-DE" b="1" cap="small" dirty="0">
                <a:solidFill>
                  <a:schemeClr val="bg1"/>
                </a:solidFill>
              </a:rPr>
            </a:br>
            <a:r>
              <a:rPr lang="de-DE" b="1" cap="small" dirty="0">
                <a:solidFill>
                  <a:schemeClr val="bg1"/>
                </a:solidFill>
              </a:rPr>
              <a:t>Institut für Evangelische Theologie</a:t>
            </a:r>
          </a:p>
        </p:txBody>
      </p:sp>
      <p:sp>
        <p:nvSpPr>
          <p:cNvPr id="2" name="Rechteck 1"/>
          <p:cNvSpPr/>
          <p:nvPr/>
        </p:nvSpPr>
        <p:spPr>
          <a:xfrm>
            <a:off x="2286000" y="2492896"/>
            <a:ext cx="6102424" cy="2862322"/>
          </a:xfrm>
          <a:prstGeom prst="rect">
            <a:avLst/>
          </a:prstGeom>
        </p:spPr>
        <p:txBody>
          <a:bodyPr wrap="square">
            <a:spAutoFit/>
          </a:bodyPr>
          <a:lstStyle/>
          <a:p>
            <a:pPr algn="just"/>
            <a:r>
              <a:rPr lang="de-DE" dirty="0">
                <a:solidFill>
                  <a:schemeClr val="bg1">
                    <a:lumMod val="50000"/>
                  </a:schemeClr>
                </a:solidFill>
              </a:rPr>
              <a:t>Die </a:t>
            </a:r>
            <a:r>
              <a:rPr lang="de-DE" b="1" dirty="0">
                <a:solidFill>
                  <a:schemeClr val="bg1">
                    <a:lumMod val="50000"/>
                  </a:schemeClr>
                </a:solidFill>
              </a:rPr>
              <a:t>Kirchen- und Theologiegeschichte</a:t>
            </a:r>
            <a:r>
              <a:rPr lang="de-DE" dirty="0">
                <a:solidFill>
                  <a:schemeClr val="bg1">
                    <a:lumMod val="50000"/>
                  </a:schemeClr>
                </a:solidFill>
              </a:rPr>
              <a:t> nimmt die geschichtliche Dimension der Theologie auf vielfältige Weise wahr und ernst. Sie erinnert daran, dass alle Quellen, derer sich der christliche Glaube bedient, sei es die Bibel selbst oder seien es Lehrdokumente, unter bestimmten geschichtlichen Bedingungen entstanden sind; ebenso, dass alle Quellen als Dokumente ihrer Zeit interpretiert werden wollen; schließlich, dass diejenigen, die sich mit diesen Quellen beschäftigen, selbst in geschichtliche Zusammenhänge verstrickt sind, die ihre Wahrnehmung und Interpretation beeinflussen.</a:t>
            </a:r>
          </a:p>
        </p:txBody>
      </p:sp>
      <p:pic>
        <p:nvPicPr>
          <p:cNvPr id="14" name="Grafik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4624" y="1124745"/>
            <a:ext cx="1577878" cy="1800200"/>
          </a:xfrm>
          <a:prstGeom prst="rect">
            <a:avLst/>
          </a:prstGeom>
        </p:spPr>
      </p:pic>
      <p:sp>
        <p:nvSpPr>
          <p:cNvPr id="3" name="Foliennummernplatzhalter 2"/>
          <p:cNvSpPr>
            <a:spLocks noGrp="1"/>
          </p:cNvSpPr>
          <p:nvPr>
            <p:ph type="sldNum" sz="quarter" idx="12"/>
          </p:nvPr>
        </p:nvSpPr>
        <p:spPr/>
        <p:txBody>
          <a:bodyPr/>
          <a:lstStyle/>
          <a:p>
            <a:fld id="{3A1DC2E3-8576-454E-A285-24B55D0D9211}" type="slidenum">
              <a:rPr lang="de-DE" smtClean="0"/>
              <a:pPr/>
              <a:t>9</a:t>
            </a:fld>
            <a:endParaRPr lang="de-DE"/>
          </a:p>
        </p:txBody>
      </p:sp>
      <p:pic>
        <p:nvPicPr>
          <p:cNvPr id="6" name="KG SB">
            <a:hlinkClick r:id="" action="ppaction://media"/>
            <a:extLst>
              <a:ext uri="{FF2B5EF4-FFF2-40B4-BE49-F238E27FC236}">
                <a16:creationId xmlns:a16="http://schemas.microsoft.com/office/drawing/2014/main" id="{73890833-26D4-4103-8D5E-9A45AE59ECE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443118" y="5866959"/>
            <a:ext cx="487363" cy="487363"/>
          </a:xfrm>
          <a:prstGeom prst="rect">
            <a:avLst/>
          </a:prstGeom>
        </p:spPr>
      </p:pic>
    </p:spTree>
    <p:custDataLst>
      <p:tags r:id="rId1"/>
    </p:custDataLst>
    <p:extLst>
      <p:ext uri="{BB962C8B-B14F-4D97-AF65-F5344CB8AC3E}">
        <p14:creationId xmlns:p14="http://schemas.microsoft.com/office/powerpoint/2010/main" val="2617697043"/>
      </p:ext>
    </p:extLst>
  </p:cSld>
  <p:clrMapOvr>
    <a:masterClrMapping/>
  </p:clrMapOvr>
  <mc:AlternateContent xmlns:mc="http://schemas.openxmlformats.org/markup-compatibility/2006" xmlns:p14="http://schemas.microsoft.com/office/powerpoint/2010/main">
    <mc:Choice Requires="p14">
      <p:transition spd="slow" p14:dur="2000" advTm="54179"/>
    </mc:Choice>
    <mc:Fallback xmlns="">
      <p:transition spd="slow" advTm="5417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7674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6"/>
                </p:tgtEl>
              </p:cMediaNode>
            </p:audio>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5|79.4|7.8|3.4|10.2|3.3|1.6|9.6|5|1.6|11.7|3.7|3.6"/>
</p:tagLst>
</file>

<file path=ppt/tags/tag2.xml><?xml version="1.0" encoding="utf-8"?>
<p:tagLst xmlns:a="http://schemas.openxmlformats.org/drawingml/2006/main" xmlns:r="http://schemas.openxmlformats.org/officeDocument/2006/relationships" xmlns:p="http://schemas.openxmlformats.org/presentationml/2006/main">
  <p:tag name="TIMING" val="|4.2|4.5|4.1"/>
</p:tagLst>
</file>

<file path=ppt/tags/tag3.xml><?xml version="1.0" encoding="utf-8"?>
<p:tagLst xmlns:a="http://schemas.openxmlformats.org/drawingml/2006/main" xmlns:r="http://schemas.openxmlformats.org/officeDocument/2006/relationships" xmlns:p="http://schemas.openxmlformats.org/presentationml/2006/main">
  <p:tag name="TIMING" val="|2.7|5.8|78.1"/>
</p:tagLst>
</file>

<file path=ppt/tags/tag4.xml><?xml version="1.0" encoding="utf-8"?>
<p:tagLst xmlns:a="http://schemas.openxmlformats.org/drawingml/2006/main" xmlns:r="http://schemas.openxmlformats.org/officeDocument/2006/relationships" xmlns:p="http://schemas.openxmlformats.org/presentationml/2006/main">
  <p:tag name="TIMING" val="|7.1"/>
</p:tagLst>
</file>

<file path=ppt/tags/tag5.xml><?xml version="1.0" encoding="utf-8"?>
<p:tagLst xmlns:a="http://schemas.openxmlformats.org/drawingml/2006/main" xmlns:r="http://schemas.openxmlformats.org/officeDocument/2006/relationships" xmlns:p="http://schemas.openxmlformats.org/presentationml/2006/main">
  <p:tag name="TIMING" val="|3.4"/>
</p:tagLst>
</file>

<file path=ppt/tags/tag6.xml><?xml version="1.0" encoding="utf-8"?>
<p:tagLst xmlns:a="http://schemas.openxmlformats.org/drawingml/2006/main" xmlns:r="http://schemas.openxmlformats.org/officeDocument/2006/relationships" xmlns:p="http://schemas.openxmlformats.org/presentationml/2006/main">
  <p:tag name="TIMING" val="|2|8.3|5"/>
</p:tagLst>
</file>

<file path=ppt/tags/tag7.xml><?xml version="1.0" encoding="utf-8"?>
<p:tagLst xmlns:a="http://schemas.openxmlformats.org/drawingml/2006/main" xmlns:r="http://schemas.openxmlformats.org/officeDocument/2006/relationships" xmlns:p="http://schemas.openxmlformats.org/presentationml/2006/main">
  <p:tag name="TIMING" val="|3.3"/>
</p:tagLst>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TM03457444[[fn=Basis]]</Template>
  <TotalTime>0</TotalTime>
  <Words>1480</Words>
  <Application>Microsoft Office PowerPoint</Application>
  <PresentationFormat>Bildschirmpräsentation (4:3)</PresentationFormat>
  <Paragraphs>209</Paragraphs>
  <Slides>28</Slides>
  <Notes>3</Notes>
  <HiddenSlides>0</HiddenSlides>
  <MMClips>28</MMClips>
  <ScaleCrop>false</ScaleCrop>
  <HeadingPairs>
    <vt:vector size="6" baseType="variant">
      <vt:variant>
        <vt:lpstr>Verwendete Schriftarten</vt:lpstr>
      </vt:variant>
      <vt:variant>
        <vt:i4>2</vt:i4>
      </vt:variant>
      <vt:variant>
        <vt:lpstr>Design</vt:lpstr>
      </vt:variant>
      <vt:variant>
        <vt:i4>1</vt:i4>
      </vt:variant>
      <vt:variant>
        <vt:lpstr>Folientitel</vt:lpstr>
      </vt:variant>
      <vt:variant>
        <vt:i4>28</vt:i4>
      </vt:variant>
    </vt:vector>
  </HeadingPairs>
  <TitlesOfParts>
    <vt:vector size="31" baseType="lpstr">
      <vt:lpstr>Arial</vt:lpstr>
      <vt:lpstr>Calibri</vt:lpstr>
      <vt:lpstr>Larissa</vt:lpstr>
      <vt:lpstr>PowerPoint-Präsentation</vt:lpstr>
      <vt:lpstr>Hinweise zu den Folien</vt:lpstr>
      <vt:lpstr>Wer wir sind…</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Studienverlaufsplan,  Modulbeschreibungen,  Elektronisches Vorlesungsverzeichnis (EVV)</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Anmeldungen FlexNow und StudIP </vt:lpstr>
      <vt:lpstr>Digitales Semester</vt:lpstr>
      <vt:lpstr>PowerPoint-Präsentation</vt:lpstr>
      <vt:lpstr>Vielen Dank für Ihre Aufmerksamkeit!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Mirjam Daume</dc:creator>
  <cp:lastModifiedBy>Simon Bellmann</cp:lastModifiedBy>
  <cp:revision>97</cp:revision>
  <dcterms:created xsi:type="dcterms:W3CDTF">2020-09-23T15:37:04Z</dcterms:created>
  <dcterms:modified xsi:type="dcterms:W3CDTF">2021-09-17T07:55:34Z</dcterms:modified>
</cp:coreProperties>
</file>